
<file path=[Content_Types].xml><?xml version="1.0" encoding="utf-8"?>
<Types xmlns="http://schemas.openxmlformats.org/package/2006/content-types">
  <Default Extension="png" ContentType="image/png"/>
  <Default Extension="bin" ContentType="application/vnd.ms-office.vbaPro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5"/>
    <p:sldMasterId id="2147483728" r:id="rId6"/>
    <p:sldMasterId id="2147483734" r:id="rId7"/>
    <p:sldMasterId id="2147483658" r:id="rId8"/>
    <p:sldMasterId id="2147483661" r:id="rId9"/>
    <p:sldMasterId id="2147483735" r:id="rId10"/>
    <p:sldMasterId id="2147483742" r:id="rId11"/>
    <p:sldMasterId id="2147483746" r:id="rId12"/>
    <p:sldMasterId id="2147483748" r:id="rId13"/>
    <p:sldMasterId id="2147483756" r:id="rId14"/>
    <p:sldMasterId id="2147483758" r:id="rId15"/>
  </p:sldMasterIdLst>
  <p:notesMasterIdLst>
    <p:notesMasterId r:id="rId40"/>
  </p:notesMasterIdLst>
  <p:handoutMasterIdLst>
    <p:handoutMasterId r:id="rId41"/>
  </p:handoutMasterIdLst>
  <p:sldIdLst>
    <p:sldId id="257" r:id="rId16"/>
    <p:sldId id="352" r:id="rId17"/>
    <p:sldId id="353" r:id="rId18"/>
    <p:sldId id="258" r:id="rId19"/>
    <p:sldId id="303" r:id="rId20"/>
    <p:sldId id="260" r:id="rId21"/>
    <p:sldId id="261" r:id="rId22"/>
    <p:sldId id="263" r:id="rId23"/>
    <p:sldId id="332" r:id="rId24"/>
    <p:sldId id="312" r:id="rId25"/>
    <p:sldId id="333" r:id="rId26"/>
    <p:sldId id="313" r:id="rId27"/>
    <p:sldId id="302" r:id="rId28"/>
    <p:sldId id="264" r:id="rId29"/>
    <p:sldId id="289" r:id="rId30"/>
    <p:sldId id="266" r:id="rId31"/>
    <p:sldId id="337" r:id="rId32"/>
    <p:sldId id="294" r:id="rId33"/>
    <p:sldId id="297" r:id="rId34"/>
    <p:sldId id="276" r:id="rId35"/>
    <p:sldId id="338" r:id="rId36"/>
    <p:sldId id="298" r:id="rId37"/>
    <p:sldId id="283" r:id="rId38"/>
    <p:sldId id="341" r:id="rId39"/>
  </p:sldIdLst>
  <p:sldSz cx="9180513" cy="6888163"/>
  <p:notesSz cx="6797675" cy="9926638"/>
  <p:defaultTextStyle>
    <a:defPPr>
      <a:defRPr lang="de-DE"/>
    </a:defPPr>
    <a:lvl1pPr algn="l" rtl="0" fontAlgn="base">
      <a:lnSpc>
        <a:spcPct val="90000"/>
      </a:lnSpc>
      <a:spcBef>
        <a:spcPct val="50000"/>
      </a:spcBef>
      <a:spcAft>
        <a:spcPct val="0"/>
      </a:spcAft>
      <a:defRPr sz="2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20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20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20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006">
          <p15:clr>
            <a:srgbClr val="A4A3A4"/>
          </p15:clr>
        </p15:guide>
        <p15:guide id="2" orient="horz" pos="4120">
          <p15:clr>
            <a:srgbClr val="A4A3A4"/>
          </p15:clr>
        </p15:guide>
        <p15:guide id="3" pos="66">
          <p15:clr>
            <a:srgbClr val="A4A3A4"/>
          </p15:clr>
        </p15:guide>
        <p15:guide id="4" pos="5327">
          <p15:clr>
            <a:srgbClr val="A4A3A4"/>
          </p15:clr>
        </p15:guide>
        <p15:guide id="5" pos="449">
          <p15:clr>
            <a:srgbClr val="A4A3A4"/>
          </p15:clr>
        </p15:guide>
      </p15:sldGuideLst>
    </p:ext>
    <p:ext uri="{2D200454-40CA-4A62-9FC3-DE9A4176ACB9}">
      <p15:notesGuideLst xmlns="" xmlns:p15="http://schemas.microsoft.com/office/powerpoint/2012/main">
        <p15:guide id="1" orient="horz" pos="3145">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lanasj" initials="" lastIdx="1" clrIdx="0"/>
  <p:cmAuthor id="1" name="planasj" initials="JP" lastIdx="14" clrIdx="1"/>
  <p:cmAuthor id="2" name="SchreyerR001" initials="S" lastIdx="5" clrIdx="2"/>
  <p:cmAuthor id="3" name="BittrichA" initials="B" lastIdx="8" clrIdx="3"/>
  <p:cmAuthor id="4" name="SternkeA001" initials="S" lastIdx="29" clrIdx="4"/>
  <p:cmAuthor id="5" name="BeckU005" initials="B" lastIdx="20" clrIdx="5"/>
  <p:cmAuthor id="6" name="KostrzewH001" initials="K" lastIdx="2"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E2001A"/>
    <a:srgbClr val="E46C0A"/>
    <a:srgbClr val="FF6600"/>
    <a:srgbClr val="948A54"/>
    <a:srgbClr val="787878"/>
    <a:srgbClr val="569FB0"/>
    <a:srgbClr val="FF9900"/>
    <a:srgbClr val="5859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4517" autoAdjust="0"/>
  </p:normalViewPr>
  <p:slideViewPr>
    <p:cSldViewPr snapToGrid="0">
      <p:cViewPr>
        <p:scale>
          <a:sx n="125" d="100"/>
          <a:sy n="125" d="100"/>
        </p:scale>
        <p:origin x="-1212" y="792"/>
      </p:cViewPr>
      <p:guideLst>
        <p:guide orient="horz" pos="976"/>
        <p:guide orient="horz" pos="4052"/>
        <p:guide pos="29"/>
        <p:guide pos="5328"/>
        <p:guide pos="4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3" d="100"/>
          <a:sy n="73" d="100"/>
        </p:scale>
        <p:origin x="-4200" y="-282"/>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commentAuthors" Target="commentAuthors.xml"/><Relationship Id="rId47" Type="http://schemas.microsoft.com/office/2006/relationships/vbaProject" Target="vbaProject.bin"/><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6.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pPr>
            <a:r>
              <a:rPr lang="en-US"/>
              <a:t>Schulbildung</a:t>
            </a:r>
          </a:p>
        </c:rich>
      </c:tx>
      <c:layout/>
      <c:overlay val="0"/>
    </c:title>
    <c:autoTitleDeleted val="0"/>
    <c:plotArea>
      <c:layout/>
      <c:pieChart>
        <c:varyColors val="1"/>
        <c:ser>
          <c:idx val="0"/>
          <c:order val="0"/>
          <c:tx>
            <c:strRef>
              <c:f>Tabelle1!$B$1</c:f>
              <c:strCache>
                <c:ptCount val="1"/>
                <c:pt idx="0">
                  <c:v>Schulbildung</c:v>
                </c:pt>
              </c:strCache>
            </c:strRef>
          </c:tx>
          <c:dLbls>
            <c:dLbl>
              <c:idx val="0"/>
              <c:spPr/>
              <c:txPr>
                <a:bodyPr/>
                <a:lstStyle/>
                <a:p>
                  <a:pPr>
                    <a:defRPr sz="1400"/>
                  </a:pPr>
                  <a:endParaRPr lang="de-DE"/>
                </a:p>
              </c:txPr>
              <c:showLegendKey val="0"/>
              <c:showVal val="0"/>
              <c:showCatName val="1"/>
              <c:showSerName val="0"/>
              <c:showPercent val="1"/>
              <c:showBubbleSize val="0"/>
            </c:dLbl>
            <c:dLbl>
              <c:idx val="1"/>
              <c:spPr/>
              <c:txPr>
                <a:bodyPr/>
                <a:lstStyle/>
                <a:p>
                  <a:pPr>
                    <a:defRPr sz="1400"/>
                  </a:pPr>
                  <a:endParaRPr lang="de-DE"/>
                </a:p>
              </c:txPr>
              <c:showLegendKey val="0"/>
              <c:showVal val="0"/>
              <c:showCatName val="1"/>
              <c:showSerName val="0"/>
              <c:showPercent val="1"/>
              <c:showBubbleSize val="0"/>
            </c:dLbl>
            <c:dLbl>
              <c:idx val="2"/>
              <c:layout>
                <c:manualLayout>
                  <c:x val="-9.5006318082788671E-2"/>
                  <c:y val="-0.18861111111111112"/>
                </c:manualLayout>
              </c:layout>
              <c:tx>
                <c:rich>
                  <a:bodyPr/>
                  <a:lstStyle/>
                  <a:p>
                    <a:r>
                      <a:rPr lang="en-US" sz="1400" dirty="0" smtClean="0"/>
                      <a:t>Haupt-schulab-schluss</a:t>
                    </a:r>
                    <a:r>
                      <a:rPr lang="en-US" sz="1400" dirty="0"/>
                      <a:t>
23%</a:t>
                    </a:r>
                    <a:endParaRPr lang="en-US" dirty="0"/>
                  </a:p>
                </c:rich>
              </c:tx>
              <c:showLegendKey val="0"/>
              <c:showVal val="0"/>
              <c:showCatName val="1"/>
              <c:showSerName val="0"/>
              <c:showPercent val="1"/>
              <c:showBubbleSize val="0"/>
            </c:dLbl>
            <c:dLbl>
              <c:idx val="3"/>
              <c:layout/>
              <c:tx>
                <c:rich>
                  <a:bodyPr/>
                  <a:lstStyle/>
                  <a:p>
                    <a:r>
                      <a:rPr lang="en-US" sz="1400" dirty="0"/>
                      <a:t>ohne </a:t>
                    </a:r>
                    <a:r>
                      <a:rPr lang="en-US" sz="1400" dirty="0" smtClean="0"/>
                      <a:t>Schulab-schluss</a:t>
                    </a:r>
                    <a:r>
                      <a:rPr lang="en-US" sz="1400" dirty="0"/>
                      <a:t>
15%</a:t>
                    </a:r>
                    <a:endParaRPr lang="en-US" dirty="0"/>
                  </a:p>
                </c:rich>
              </c:tx>
              <c:showLegendKey val="0"/>
              <c:showVal val="0"/>
              <c:showCatName val="1"/>
              <c:showSerName val="0"/>
              <c:showPercent val="1"/>
              <c:showBubbleSize val="0"/>
            </c:dLbl>
            <c:dLbl>
              <c:idx val="4"/>
              <c:spPr/>
              <c:txPr>
                <a:bodyPr/>
                <a:lstStyle/>
                <a:p>
                  <a:pPr>
                    <a:defRPr sz="1400"/>
                  </a:pPr>
                  <a:endParaRPr lang="de-DE"/>
                </a:p>
              </c:txPr>
              <c:showLegendKey val="0"/>
              <c:showVal val="0"/>
              <c:showCatName val="1"/>
              <c:showSerName val="0"/>
              <c:showPercent val="1"/>
              <c:showBubbleSize val="0"/>
            </c:dLbl>
            <c:showLegendKey val="0"/>
            <c:showVal val="0"/>
            <c:showCatName val="1"/>
            <c:showSerName val="0"/>
            <c:showPercent val="1"/>
            <c:showBubbleSize val="0"/>
            <c:showLeaderLines val="1"/>
          </c:dLbls>
          <c:cat>
            <c:strRef>
              <c:f>Tabelle1!$A$2:$A$6</c:f>
              <c:strCache>
                <c:ptCount val="5"/>
                <c:pt idx="0">
                  <c:v>Hochschulreife</c:v>
                </c:pt>
                <c:pt idx="1">
                  <c:v>Mittlere Reife</c:v>
                </c:pt>
                <c:pt idx="2">
                  <c:v>Hauptschulabschluss</c:v>
                </c:pt>
                <c:pt idx="3">
                  <c:v>ohne Schulabschluss</c:v>
                </c:pt>
                <c:pt idx="4">
                  <c:v>keine Angabe</c:v>
                </c:pt>
              </c:strCache>
            </c:strRef>
          </c:cat>
          <c:val>
            <c:numRef>
              <c:f>Tabelle1!$B$2:$B$6</c:f>
              <c:numCache>
                <c:formatCode>0%</c:formatCode>
                <c:ptCount val="5"/>
                <c:pt idx="0">
                  <c:v>0.2</c:v>
                </c:pt>
                <c:pt idx="1">
                  <c:v>0.15</c:v>
                </c:pt>
                <c:pt idx="2">
                  <c:v>0.23</c:v>
                </c:pt>
                <c:pt idx="3">
                  <c:v>0.15</c:v>
                </c:pt>
                <c:pt idx="4">
                  <c:v>0.27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en-US"/>
              <a:t>Berufsabschlüsse</a:t>
            </a:r>
          </a:p>
        </c:rich>
      </c:tx>
      <c:layout/>
      <c:overlay val="0"/>
    </c:title>
    <c:autoTitleDeleted val="0"/>
    <c:plotArea>
      <c:layout/>
      <c:pieChart>
        <c:varyColors val="1"/>
        <c:ser>
          <c:idx val="0"/>
          <c:order val="0"/>
          <c:tx>
            <c:strRef>
              <c:f>Tabelle1!$B$1</c:f>
              <c:strCache>
                <c:ptCount val="1"/>
                <c:pt idx="0">
                  <c:v>Berufsabschlüsse</c:v>
                </c:pt>
              </c:strCache>
            </c:strRef>
          </c:tx>
          <c:dLbls>
            <c:dLbl>
              <c:idx val="0"/>
              <c:layout/>
              <c:tx>
                <c:rich>
                  <a:bodyPr/>
                  <a:lstStyle/>
                  <a:p>
                    <a:pPr>
                      <a:defRPr sz="1400"/>
                    </a:pPr>
                    <a:r>
                      <a:rPr lang="en-US" sz="1400" dirty="0" smtClean="0"/>
                      <a:t>Aka-demiker </a:t>
                    </a:r>
                    <a:r>
                      <a:rPr lang="en-US" sz="1400" dirty="0"/>
                      <a:t>8%</a:t>
                    </a:r>
                  </a:p>
                </c:rich>
              </c:tx>
              <c:spPr/>
              <c:showLegendKey val="0"/>
              <c:showVal val="0"/>
              <c:showCatName val="1"/>
              <c:showSerName val="0"/>
              <c:showPercent val="1"/>
              <c:showBubbleSize val="0"/>
            </c:dLbl>
            <c:dLbl>
              <c:idx val="1"/>
              <c:spPr/>
              <c:txPr>
                <a:bodyPr/>
                <a:lstStyle/>
                <a:p>
                  <a:pPr>
                    <a:defRPr sz="1400"/>
                  </a:pPr>
                  <a:endParaRPr lang="de-DE"/>
                </a:p>
              </c:txPr>
              <c:showLegendKey val="0"/>
              <c:showVal val="0"/>
              <c:showCatName val="1"/>
              <c:showSerName val="0"/>
              <c:showPercent val="1"/>
              <c:showBubbleSize val="0"/>
            </c:dLbl>
            <c:dLbl>
              <c:idx val="2"/>
              <c:layout>
                <c:manualLayout>
                  <c:x val="0.18815054274676909"/>
                  <c:y val="-0.25909996486876835"/>
                </c:manualLayout>
              </c:layout>
              <c:tx>
                <c:rich>
                  <a:bodyPr/>
                  <a:lstStyle/>
                  <a:p>
                    <a:pPr>
                      <a:defRPr sz="1400"/>
                    </a:pPr>
                    <a:r>
                      <a:rPr lang="en-US" sz="1400" dirty="0" err="1" smtClean="0"/>
                      <a:t>keine</a:t>
                    </a:r>
                    <a:r>
                      <a:rPr lang="en-US" sz="1400" dirty="0" smtClean="0"/>
                      <a:t> </a:t>
                    </a:r>
                    <a:r>
                      <a:rPr lang="en-US" sz="1400" dirty="0" err="1" smtClean="0"/>
                      <a:t>formale</a:t>
                    </a:r>
                    <a:r>
                      <a:rPr lang="en-US" sz="1400" dirty="0" smtClean="0"/>
                      <a:t> </a:t>
                    </a:r>
                    <a:r>
                      <a:rPr lang="en-US" sz="1400" dirty="0" err="1" smtClean="0"/>
                      <a:t>Aus-bildung</a:t>
                    </a:r>
                    <a:r>
                      <a:rPr lang="en-US" sz="1400" dirty="0" smtClean="0"/>
                      <a:t> 81%</a:t>
                    </a:r>
                    <a:endParaRPr lang="en-US" sz="1400" dirty="0"/>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Tabelle1!$A$2:$A$4</c:f>
              <c:strCache>
                <c:ptCount val="3"/>
                <c:pt idx="0">
                  <c:v>Akademiker</c:v>
                </c:pt>
                <c:pt idx="1">
                  <c:v>Facharbeiterniveau</c:v>
                </c:pt>
                <c:pt idx="2">
                  <c:v>keine Ausbildung</c:v>
                </c:pt>
              </c:strCache>
            </c:strRef>
          </c:cat>
          <c:val>
            <c:numRef>
              <c:f>Tabelle1!$B$2:$B$4</c:f>
              <c:numCache>
                <c:formatCode>0%</c:formatCode>
                <c:ptCount val="3"/>
                <c:pt idx="0">
                  <c:v>0.08</c:v>
                </c:pt>
                <c:pt idx="1">
                  <c:v>0.11</c:v>
                </c:pt>
                <c:pt idx="2">
                  <c:v>0.8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5"/>
            <a:ext cx="2946400" cy="4957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9" y="5"/>
            <a:ext cx="2946400" cy="495700"/>
          </a:xfrm>
          <a:prstGeom prst="rect">
            <a:avLst/>
          </a:prstGeom>
        </p:spPr>
        <p:txBody>
          <a:bodyPr vert="horz" lIns="91440" tIns="45720" rIns="91440" bIns="45720" rtlCol="0"/>
          <a:lstStyle>
            <a:lvl1pPr algn="r">
              <a:defRPr sz="1200"/>
            </a:lvl1pPr>
          </a:lstStyle>
          <a:p>
            <a:fld id="{7C967404-156E-47EB-9877-E087AC5685E3}" type="datetimeFigureOut">
              <a:rPr lang="de-DE" smtClean="0"/>
              <a:pPr/>
              <a:t>17.06.2016</a:t>
            </a:fld>
            <a:endParaRPr lang="de-DE"/>
          </a:p>
        </p:txBody>
      </p:sp>
      <p:sp>
        <p:nvSpPr>
          <p:cNvPr id="4" name="Fußzeilenplatzhalter 3"/>
          <p:cNvSpPr>
            <a:spLocks noGrp="1"/>
          </p:cNvSpPr>
          <p:nvPr>
            <p:ph type="ftr" sz="quarter" idx="2"/>
          </p:nvPr>
        </p:nvSpPr>
        <p:spPr>
          <a:xfrm>
            <a:off x="0" y="9429362"/>
            <a:ext cx="2946400" cy="4957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9362"/>
            <a:ext cx="2946400" cy="495700"/>
          </a:xfrm>
          <a:prstGeom prst="rect">
            <a:avLst/>
          </a:prstGeom>
        </p:spPr>
        <p:txBody>
          <a:bodyPr vert="horz" lIns="91440" tIns="45720" rIns="91440" bIns="45720" rtlCol="0" anchor="b"/>
          <a:lstStyle>
            <a:lvl1pPr algn="r">
              <a:defRPr sz="1200"/>
            </a:lvl1pPr>
          </a:lstStyle>
          <a:p>
            <a:fld id="{1D7242E3-06F1-4C75-A171-9FD46FAE3E85}" type="slidenum">
              <a:rPr lang="de-DE" smtClean="0"/>
              <a:pPr/>
              <a:t>‹Nr.›</a:t>
            </a:fld>
            <a:endParaRPr lang="de-DE"/>
          </a:p>
        </p:txBody>
      </p:sp>
    </p:spTree>
    <p:extLst>
      <p:ext uri="{BB962C8B-B14F-4D97-AF65-F5344CB8AC3E}">
        <p14:creationId xmlns:p14="http://schemas.microsoft.com/office/powerpoint/2010/main" val="537568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8" name="Rectangle 4"/>
          <p:cNvSpPr>
            <a:spLocks noGrp="1" noRot="1" noChangeAspect="1" noChangeArrowheads="1" noTextEdit="1"/>
          </p:cNvSpPr>
          <p:nvPr>
            <p:ph type="sldImg" idx="2"/>
          </p:nvPr>
        </p:nvSpPr>
        <p:spPr bwMode="auto">
          <a:xfrm>
            <a:off x="917575" y="741363"/>
            <a:ext cx="4964113" cy="3725862"/>
          </a:xfrm>
          <a:prstGeom prst="rect">
            <a:avLst/>
          </a:prstGeom>
          <a:noFill/>
          <a:ln w="9525">
            <a:solidFill>
              <a:srgbClr val="000000"/>
            </a:solidFill>
            <a:miter lim="800000"/>
            <a:headEnd/>
            <a:tailEnd/>
          </a:ln>
          <a:effectLst/>
        </p:spPr>
      </p:sp>
      <p:sp>
        <p:nvSpPr>
          <p:cNvPr id="108549" name="Rectangle 5"/>
          <p:cNvSpPr>
            <a:spLocks noGrp="1" noChangeArrowheads="1"/>
          </p:cNvSpPr>
          <p:nvPr>
            <p:ph type="body" sz="quarter" idx="3"/>
          </p:nvPr>
        </p:nvSpPr>
        <p:spPr bwMode="auto">
          <a:xfrm>
            <a:off x="681038" y="4715474"/>
            <a:ext cx="5435600" cy="44660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de-DE" dirty="0"/>
          </a:p>
        </p:txBody>
      </p:sp>
      <p:sp>
        <p:nvSpPr>
          <p:cNvPr id="2" name="Fußzeilenplatzhalter 1"/>
          <p:cNvSpPr>
            <a:spLocks noGrp="1"/>
          </p:cNvSpPr>
          <p:nvPr>
            <p:ph type="ftr" sz="quarter" idx="4"/>
          </p:nvPr>
        </p:nvSpPr>
        <p:spPr>
          <a:xfrm>
            <a:off x="0" y="9429360"/>
            <a:ext cx="2946400" cy="495700"/>
          </a:xfrm>
          <a:prstGeom prst="rect">
            <a:avLst/>
          </a:prstGeom>
        </p:spPr>
        <p:txBody>
          <a:bodyPr vert="horz" lIns="91440" tIns="45720" rIns="91440" bIns="45720" rtlCol="0" anchor="b"/>
          <a:lstStyle>
            <a:lvl1pPr algn="l">
              <a:defRPr sz="1200"/>
            </a:lvl1pPr>
          </a:lstStyle>
          <a:p>
            <a:endParaRPr lang="de-DE"/>
          </a:p>
        </p:txBody>
      </p:sp>
      <p:sp>
        <p:nvSpPr>
          <p:cNvPr id="3" name="Kopfzeilenplatzhalter 2"/>
          <p:cNvSpPr>
            <a:spLocks noGrp="1"/>
          </p:cNvSpPr>
          <p:nvPr>
            <p:ph type="hdr" sz="quarter"/>
          </p:nvPr>
        </p:nvSpPr>
        <p:spPr>
          <a:xfrm>
            <a:off x="0" y="2"/>
            <a:ext cx="2946400" cy="495700"/>
          </a:xfrm>
          <a:prstGeom prst="rect">
            <a:avLst/>
          </a:prstGeom>
        </p:spPr>
        <p:txBody>
          <a:bodyPr vert="horz" lIns="91440" tIns="45720" rIns="91440" bIns="45720" rtlCol="0"/>
          <a:lstStyle>
            <a:lvl1pPr algn="l">
              <a:defRPr sz="1200"/>
            </a:lvl1pPr>
          </a:lstStyle>
          <a:p>
            <a:endParaRPr lang="de-DE"/>
          </a:p>
        </p:txBody>
      </p:sp>
      <p:sp>
        <p:nvSpPr>
          <p:cNvPr id="4" name="Datumsplatzhalter 3"/>
          <p:cNvSpPr>
            <a:spLocks noGrp="1"/>
          </p:cNvSpPr>
          <p:nvPr>
            <p:ph type="dt" idx="1"/>
          </p:nvPr>
        </p:nvSpPr>
        <p:spPr>
          <a:xfrm>
            <a:off x="3849689" y="2"/>
            <a:ext cx="2946400" cy="495700"/>
          </a:xfrm>
          <a:prstGeom prst="rect">
            <a:avLst/>
          </a:prstGeom>
        </p:spPr>
        <p:txBody>
          <a:bodyPr vert="horz" lIns="91440" tIns="45720" rIns="91440" bIns="45720" rtlCol="0"/>
          <a:lstStyle>
            <a:lvl1pPr algn="r">
              <a:defRPr sz="1200"/>
            </a:lvl1pPr>
          </a:lstStyle>
          <a:p>
            <a:fld id="{F5A85667-3F49-4250-BE36-49FB17FAAB2E}" type="datetimeFigureOut">
              <a:rPr lang="de-DE" smtClean="0"/>
              <a:t>17.06.2016</a:t>
            </a:fld>
            <a:endParaRPr lang="de-DE"/>
          </a:p>
        </p:txBody>
      </p:sp>
      <p:sp>
        <p:nvSpPr>
          <p:cNvPr id="5" name="Foliennummernplatzhalter 4"/>
          <p:cNvSpPr>
            <a:spLocks noGrp="1"/>
          </p:cNvSpPr>
          <p:nvPr>
            <p:ph type="sldNum" sz="quarter" idx="5"/>
          </p:nvPr>
        </p:nvSpPr>
        <p:spPr>
          <a:xfrm>
            <a:off x="3849689" y="9429360"/>
            <a:ext cx="2946400" cy="495700"/>
          </a:xfrm>
          <a:prstGeom prst="rect">
            <a:avLst/>
          </a:prstGeom>
        </p:spPr>
        <p:txBody>
          <a:bodyPr vert="horz" lIns="91440" tIns="45720" rIns="91440" bIns="45720" rtlCol="0" anchor="b"/>
          <a:lstStyle>
            <a:lvl1pPr algn="r">
              <a:defRPr sz="1200"/>
            </a:lvl1pPr>
          </a:lstStyle>
          <a:p>
            <a:fld id="{9B01A3C9-0BCF-401E-AB78-2159E2565C14}" type="slidenum">
              <a:rPr lang="de-DE" smtClean="0"/>
              <a:t>‹Nr.›</a:t>
            </a:fld>
            <a:endParaRPr lang="de-DE"/>
          </a:p>
        </p:txBody>
      </p:sp>
    </p:spTree>
    <p:extLst>
      <p:ext uri="{BB962C8B-B14F-4D97-AF65-F5344CB8AC3E}">
        <p14:creationId xmlns:p14="http://schemas.microsoft.com/office/powerpoint/2010/main" val="39405453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marR="0" indent="0" algn="l" defTabSz="914400" rtl="0" eaLnBrk="1" fontAlgn="base" latinLnBrk="0" hangingPunct="1">
      <a:lnSpc>
        <a:spcPct val="100000"/>
      </a:lnSpc>
      <a:spcBef>
        <a:spcPct val="0"/>
      </a:spcBef>
      <a:spcAft>
        <a:spcPct val="0"/>
      </a:spcAft>
      <a:buClrTx/>
      <a:buSzTx/>
      <a:buFontTx/>
      <a:buNone/>
      <a:tabLs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1</a:t>
            </a:fld>
            <a:endParaRPr lang="de-DE"/>
          </a:p>
        </p:txBody>
      </p:sp>
    </p:spTree>
    <p:extLst>
      <p:ext uri="{BB962C8B-B14F-4D97-AF65-F5344CB8AC3E}">
        <p14:creationId xmlns:p14="http://schemas.microsoft.com/office/powerpoint/2010/main" val="2090564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B01A3C9-0BCF-401E-AB78-2159E2565C14}" type="slidenum">
              <a:rPr lang="de-DE" smtClean="0"/>
              <a:t>11</a:t>
            </a:fld>
            <a:endParaRPr lang="de-DE"/>
          </a:p>
        </p:txBody>
      </p:sp>
    </p:spTree>
    <p:extLst>
      <p:ext uri="{BB962C8B-B14F-4D97-AF65-F5344CB8AC3E}">
        <p14:creationId xmlns:p14="http://schemas.microsoft.com/office/powerpoint/2010/main" val="149406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charset="0"/>
                <a:ea typeface="+mn-ea"/>
                <a:cs typeface="+mn-cs"/>
              </a:rPr>
              <a:t>Diese Folie</a:t>
            </a:r>
            <a:r>
              <a:rPr lang="de-DE" sz="1200" kern="1200" baseline="0" dirty="0" smtClean="0">
                <a:solidFill>
                  <a:schemeClr val="tx1"/>
                </a:solidFill>
                <a:effectLst/>
                <a:latin typeface="Arial" charset="0"/>
                <a:ea typeface="+mn-ea"/>
                <a:cs typeface="+mn-cs"/>
              </a:rPr>
              <a:t> gibt dem Arbeitgeber einen Überblick über das Regelverfahren zur Erteilung einer Erlaubnis für Beschäftigung.</a:t>
            </a:r>
          </a:p>
          <a:p>
            <a:endParaRPr lang="de-DE" sz="1200" kern="1200" baseline="0" dirty="0" smtClean="0">
              <a:solidFill>
                <a:schemeClr val="tx1"/>
              </a:solidFill>
              <a:effectLst/>
              <a:latin typeface="Arial" charset="0"/>
              <a:ea typeface="+mn-ea"/>
              <a:cs typeface="+mn-cs"/>
            </a:endParaRPr>
          </a:p>
          <a:p>
            <a:r>
              <a:rPr lang="de-DE" sz="1200" kern="1200" baseline="0" dirty="0" smtClean="0">
                <a:solidFill>
                  <a:schemeClr val="tx1"/>
                </a:solidFill>
                <a:effectLst/>
                <a:latin typeface="Arial" charset="0"/>
                <a:ea typeface="+mn-ea"/>
                <a:cs typeface="+mn-cs"/>
              </a:rPr>
              <a:t>Auf den folgenden Folien werden die einzelnen Schritte detailliert vorgestellt und erklärt.</a:t>
            </a:r>
          </a:p>
          <a:p>
            <a:endParaRPr lang="de-DE" sz="1200" kern="1200" dirty="0" smtClean="0">
              <a:solidFill>
                <a:schemeClr val="tx1"/>
              </a:solidFill>
              <a:effectLst/>
              <a:latin typeface="Arial" charset="0"/>
              <a:ea typeface="+mn-ea"/>
              <a:cs typeface="+mn-cs"/>
            </a:endParaRPr>
          </a:p>
          <a:p>
            <a:r>
              <a:rPr lang="de-DE" sz="1200" kern="1200" dirty="0" smtClean="0">
                <a:solidFill>
                  <a:schemeClr val="tx1"/>
                </a:solidFill>
                <a:effectLst/>
                <a:latin typeface="Arial" charset="0"/>
                <a:ea typeface="+mn-ea"/>
                <a:cs typeface="+mn-cs"/>
              </a:rPr>
              <a:t>Die</a:t>
            </a:r>
            <a:r>
              <a:rPr lang="de-DE" sz="1200" kern="1200" baseline="0" dirty="0" smtClean="0">
                <a:solidFill>
                  <a:schemeClr val="tx1"/>
                </a:solidFill>
                <a:effectLst/>
                <a:latin typeface="Arial" charset="0"/>
                <a:ea typeface="+mn-ea"/>
                <a:cs typeface="+mn-cs"/>
              </a:rPr>
              <a:t> Übersicht basiert auf der Annahme, dass keine bevorrechtigten Bewerber/innen zur Verfügung stehen. </a:t>
            </a:r>
            <a:r>
              <a:rPr lang="de-DE" sz="1200" kern="1200" dirty="0" smtClean="0">
                <a:solidFill>
                  <a:schemeClr val="tx1"/>
                </a:solidFill>
                <a:effectLst/>
                <a:latin typeface="Arial" charset="0"/>
                <a:ea typeface="+mn-ea"/>
                <a:cs typeface="+mn-cs"/>
              </a:rPr>
              <a:t>Kann wegen der Verfügbarkeit bevorrechtigter Bewerberinnen oder Bewerber die  Zustimmung zur Beschäftigung nicht erteilt werden, wird dem Arbeitgeber spätestens jetzt angeboten, dem AG-S  einen entsprechenden Vermittlungsauftrag  zu erteilen, um seinen Personalbedarf zeitnah zu decken.</a:t>
            </a:r>
            <a:endParaRPr lang="de-DE" sz="1200" kern="1200" dirty="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fld id="{9B01A3C9-0BCF-401E-AB78-2159E2565C14}" type="slidenum">
              <a:rPr lang="de-DE" smtClean="0"/>
              <a:t>12</a:t>
            </a:fld>
            <a:endParaRPr lang="de-DE"/>
          </a:p>
        </p:txBody>
      </p:sp>
    </p:spTree>
    <p:extLst>
      <p:ext uri="{BB962C8B-B14F-4D97-AF65-F5344CB8AC3E}">
        <p14:creationId xmlns:p14="http://schemas.microsoft.com/office/powerpoint/2010/main" val="3512854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sz="1200" i="0" dirty="0" smtClean="0"/>
              <a:t>Den Antrag auf die Erlaubnis zur Beschäftigung bei der Ausländerbehörde kann auch der Arbeitgeber stellen. Für die Antragstellung ist in diesem Fall eine Vollmacht der Asylbewerber / Geduldeten notwendig.</a:t>
            </a:r>
          </a:p>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13</a:t>
            </a:fld>
            <a:endParaRPr lang="de-DE"/>
          </a:p>
        </p:txBody>
      </p:sp>
    </p:spTree>
    <p:extLst>
      <p:ext uri="{BB962C8B-B14F-4D97-AF65-F5344CB8AC3E}">
        <p14:creationId xmlns:p14="http://schemas.microsoft.com/office/powerpoint/2010/main" val="320620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charset="0"/>
                <a:ea typeface="+mn-ea"/>
                <a:cs typeface="+mn-cs"/>
              </a:rPr>
              <a:t>Hinweise und Erläuterungen zur Durchführung der Arbeitsmarktprüfung entnehmen Sie den „Fachlichen Hinweisen zur Umsetzung der Arbeitsmarktprüfung nach § 39 </a:t>
            </a:r>
            <a:r>
              <a:rPr lang="de-DE" sz="1200" kern="1200" dirty="0" err="1" smtClean="0">
                <a:solidFill>
                  <a:schemeClr val="tx1"/>
                </a:solidFill>
                <a:effectLst/>
                <a:latin typeface="Arial" charset="0"/>
                <a:ea typeface="+mn-ea"/>
                <a:cs typeface="+mn-cs"/>
              </a:rPr>
              <a:t>AufenthG</a:t>
            </a:r>
            <a:r>
              <a:rPr lang="de-DE" sz="1200" kern="1200" dirty="0" smtClean="0">
                <a:solidFill>
                  <a:schemeClr val="tx1"/>
                </a:solidFill>
                <a:effectLst/>
                <a:latin typeface="Arial" charset="0"/>
                <a:ea typeface="+mn-ea"/>
                <a:cs typeface="+mn-cs"/>
              </a:rPr>
              <a:t>“ (*werden derzeit überarbeitet) . Darüber hina</a:t>
            </a:r>
            <a:r>
              <a:rPr lang="de-DE" sz="1200" b="0" kern="1200" dirty="0" smtClean="0">
                <a:solidFill>
                  <a:schemeClr val="tx1"/>
                </a:solidFill>
                <a:effectLst/>
                <a:latin typeface="Arial" charset="0"/>
                <a:ea typeface="+mn-ea"/>
                <a:cs typeface="+mn-cs"/>
              </a:rPr>
              <a:t>us gelten die </a:t>
            </a:r>
            <a:r>
              <a:rPr lang="de-DE" sz="1200" b="0" i="0" u="none" strike="noStrike" kern="1200" baseline="0" dirty="0" smtClean="0">
                <a:solidFill>
                  <a:schemeClr val="tx1"/>
                </a:solidFill>
                <a:latin typeface="Arial" charset="0"/>
                <a:ea typeface="+mn-ea"/>
                <a:cs typeface="+mn-cs"/>
              </a:rPr>
              <a:t>„Fachlichen Hinweise zur Prüfung von Lohnangeboten im Vermittlungsprozess“  und der Leitfaden „Mindestlöhne / zwingende Arbeitsbedingungen“ auch für die Arbeitsmarktprüfung (siehe auch HEGA 05/15 – 02).</a:t>
            </a:r>
          </a:p>
          <a:p>
            <a:endParaRPr lang="de-DE" sz="1200" b="0" i="0" u="none" strike="noStrike" kern="1200" baseline="0" dirty="0" smtClean="0">
              <a:solidFill>
                <a:schemeClr val="tx1"/>
              </a:solidFill>
              <a:latin typeface="Arial" charset="0"/>
              <a:ea typeface="+mn-ea"/>
              <a:cs typeface="+mn-cs"/>
            </a:endParaRPr>
          </a:p>
          <a:p>
            <a:r>
              <a:rPr lang="de-DE" sz="1200" b="0" i="0" u="none" strike="noStrike" kern="1200" baseline="0" dirty="0" smtClean="0">
                <a:solidFill>
                  <a:schemeClr val="tx1"/>
                </a:solidFill>
                <a:latin typeface="Arial" charset="0"/>
                <a:ea typeface="+mn-ea"/>
                <a:cs typeface="+mn-cs"/>
              </a:rPr>
              <a:t>Für den Begriff Erlaubnis zur Beschäftigung werden synonym auch die Begriffe Beschäftigungserlaubnis bzw. Arbeitserlaubnis verwendet.</a:t>
            </a:r>
            <a:endParaRPr lang="de-DE" b="0" i="1" u="sng" dirty="0"/>
          </a:p>
        </p:txBody>
      </p:sp>
      <p:sp>
        <p:nvSpPr>
          <p:cNvPr id="4" name="Foliennummernplatzhalter 3"/>
          <p:cNvSpPr>
            <a:spLocks noGrp="1"/>
          </p:cNvSpPr>
          <p:nvPr>
            <p:ph type="sldNum" sz="quarter" idx="10"/>
          </p:nvPr>
        </p:nvSpPr>
        <p:spPr/>
        <p:txBody>
          <a:bodyPr/>
          <a:lstStyle/>
          <a:p>
            <a:fld id="{9B01A3C9-0BCF-401E-AB78-2159E2565C14}" type="slidenum">
              <a:rPr lang="de-DE" smtClean="0"/>
              <a:t>14</a:t>
            </a:fld>
            <a:endParaRPr lang="de-DE"/>
          </a:p>
        </p:txBody>
      </p:sp>
    </p:spTree>
    <p:extLst>
      <p:ext uri="{BB962C8B-B14F-4D97-AF65-F5344CB8AC3E}">
        <p14:creationId xmlns:p14="http://schemas.microsoft.com/office/powerpoint/2010/main" val="1444201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charset="0"/>
                <a:ea typeface="+mn-ea"/>
                <a:cs typeface="+mn-cs"/>
              </a:rPr>
              <a:t>Im Rahmen der Vorrangprüfung wird geprüft, ob bevorrechtigt Bewerber für die angebotene Stelle zur Verfügung stehen. Ein einfaches elektronisches </a:t>
            </a:r>
            <a:r>
              <a:rPr lang="de-DE" sz="1200" kern="1200" dirty="0" err="1" smtClean="0">
                <a:solidFill>
                  <a:schemeClr val="tx1"/>
                </a:solidFill>
                <a:effectLst/>
                <a:latin typeface="Arial" charset="0"/>
                <a:ea typeface="+mn-ea"/>
                <a:cs typeface="+mn-cs"/>
              </a:rPr>
              <a:t>Matching</a:t>
            </a:r>
            <a:r>
              <a:rPr lang="de-DE" sz="1200" kern="1200" dirty="0" smtClean="0">
                <a:solidFill>
                  <a:schemeClr val="tx1"/>
                </a:solidFill>
                <a:effectLst/>
                <a:latin typeface="Arial" charset="0"/>
                <a:ea typeface="+mn-ea"/>
                <a:cs typeface="+mn-cs"/>
              </a:rPr>
              <a:t> in </a:t>
            </a:r>
            <a:r>
              <a:rPr lang="de-DE" sz="1200" kern="1200" dirty="0" err="1" smtClean="0">
                <a:solidFill>
                  <a:schemeClr val="tx1"/>
                </a:solidFill>
                <a:effectLst/>
                <a:latin typeface="Arial" charset="0"/>
                <a:ea typeface="+mn-ea"/>
                <a:cs typeface="+mn-cs"/>
              </a:rPr>
              <a:t>VerBIS</a:t>
            </a:r>
            <a:r>
              <a:rPr lang="de-DE" sz="1200" kern="1200" dirty="0" smtClean="0">
                <a:solidFill>
                  <a:schemeClr val="tx1"/>
                </a:solidFill>
                <a:effectLst/>
                <a:latin typeface="Arial" charset="0"/>
                <a:ea typeface="+mn-ea"/>
                <a:cs typeface="+mn-cs"/>
              </a:rPr>
              <a:t> und quantitative Auswertung ist für die Prüfung nicht ausreichend. Um die Zustimmungsanfrage abschlägig bescheiden zu können, müssen die gefundenen Bewerber die Stelle tatsächlich und unverzüglich aufnehmen können und wollen. </a:t>
            </a:r>
          </a:p>
          <a:p>
            <a:endParaRPr lang="de-DE" sz="1200" kern="1200" dirty="0" smtClean="0">
              <a:solidFill>
                <a:schemeClr val="tx1"/>
              </a:solidFill>
              <a:effectLst/>
              <a:latin typeface="Arial" charset="0"/>
              <a:ea typeface="+mn-ea"/>
              <a:cs typeface="+mn-cs"/>
            </a:endParaRPr>
          </a:p>
          <a:p>
            <a:r>
              <a:rPr lang="de-DE" sz="1200" kern="1200" dirty="0" smtClean="0">
                <a:solidFill>
                  <a:schemeClr val="tx1"/>
                </a:solidFill>
                <a:effectLst/>
                <a:latin typeface="Arial" charset="0"/>
                <a:ea typeface="+mn-ea"/>
                <a:cs typeface="+mn-cs"/>
              </a:rPr>
              <a:t>Ist (z.B. aufgrund der Erfahrung vergangener  Vermittlungsversuche, durch Bewerberkontakte oder Rücksprache mit dem AN-Team oder durch  Rückmeldungen des Arbeitgebers) erkennbar, dass mit den theoretisch bevorrechtigten Bewerberinnen und Bewerbern eine zeitnahe Stellenbesetzung nicht realisierbar ist, kann die Beschäftigung von Asylbewerberinnen bzw. Asylbewerbern oder Geduldeten im Zustimmungsverfahren nicht abgelehnt werden.</a:t>
            </a:r>
          </a:p>
        </p:txBody>
      </p:sp>
      <p:sp>
        <p:nvSpPr>
          <p:cNvPr id="4" name="Foliennummernplatzhalter 3"/>
          <p:cNvSpPr>
            <a:spLocks noGrp="1"/>
          </p:cNvSpPr>
          <p:nvPr>
            <p:ph type="sldNum" sz="quarter" idx="10"/>
          </p:nvPr>
        </p:nvSpPr>
        <p:spPr/>
        <p:txBody>
          <a:bodyPr/>
          <a:lstStyle/>
          <a:p>
            <a:fld id="{9B01A3C9-0BCF-401E-AB78-2159E2565C14}" type="slidenum">
              <a:rPr lang="de-DE" smtClean="0"/>
              <a:t>15</a:t>
            </a:fld>
            <a:endParaRPr lang="de-DE"/>
          </a:p>
        </p:txBody>
      </p:sp>
    </p:spTree>
    <p:extLst>
      <p:ext uri="{BB962C8B-B14F-4D97-AF65-F5344CB8AC3E}">
        <p14:creationId xmlns:p14="http://schemas.microsoft.com/office/powerpoint/2010/main" val="1787489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16</a:t>
            </a:fld>
            <a:endParaRPr lang="de-DE"/>
          </a:p>
        </p:txBody>
      </p:sp>
    </p:spTree>
    <p:extLst>
      <p:ext uri="{BB962C8B-B14F-4D97-AF65-F5344CB8AC3E}">
        <p14:creationId xmlns:p14="http://schemas.microsoft.com/office/powerpoint/2010/main" val="2487807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B01A3C9-0BCF-401E-AB78-2159E2565C14}" type="slidenum">
              <a:rPr lang="de-DE" smtClean="0"/>
              <a:t>17</a:t>
            </a:fld>
            <a:endParaRPr lang="de-DE"/>
          </a:p>
        </p:txBody>
      </p:sp>
    </p:spTree>
    <p:extLst>
      <p:ext uri="{BB962C8B-B14F-4D97-AF65-F5344CB8AC3E}">
        <p14:creationId xmlns:p14="http://schemas.microsoft.com/office/powerpoint/2010/main" val="1512230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lnSpc>
                <a:spcPct val="100000"/>
              </a:lnSpc>
            </a:pPr>
            <a:r>
              <a:rPr lang="de-DE" b="1" dirty="0" smtClean="0"/>
              <a:t>Der gemeinsame Arbeitgeber-Service berät Sie zu:</a:t>
            </a:r>
          </a:p>
          <a:p>
            <a:pPr lvl="0">
              <a:lnSpc>
                <a:spcPct val="100000"/>
              </a:lnSpc>
            </a:pPr>
            <a:endParaRPr lang="de-DE" b="1" dirty="0" smtClean="0"/>
          </a:p>
          <a:p>
            <a:pPr marL="180000" lvl="0" indent="-180000">
              <a:lnSpc>
                <a:spcPct val="100000"/>
              </a:lnSpc>
              <a:spcAft>
                <a:spcPts val="1000"/>
              </a:spcAft>
              <a:buClr>
                <a:srgbClr val="E2001A"/>
              </a:buClr>
              <a:buFont typeface="Arial"/>
              <a:buChar char="•"/>
            </a:pPr>
            <a:r>
              <a:rPr lang="de-DE" sz="1200" dirty="0" smtClean="0"/>
              <a:t>Fragen rund um eine </a:t>
            </a:r>
            <a:r>
              <a:rPr lang="de-DE" sz="1200" b="1" dirty="0" smtClean="0"/>
              <a:t>Beschäftigungsaufnahme</a:t>
            </a:r>
            <a:r>
              <a:rPr lang="de-DE" sz="1200" dirty="0" smtClean="0"/>
              <a:t>, z. B. zur Prüfung der Beschäftigungsbedingungen und der Vorrangprüfung </a:t>
            </a:r>
          </a:p>
          <a:p>
            <a:pPr marL="180000" lvl="0" indent="-180000">
              <a:lnSpc>
                <a:spcPct val="100000"/>
              </a:lnSpc>
              <a:spcAft>
                <a:spcPts val="1000"/>
              </a:spcAft>
              <a:buClr>
                <a:srgbClr val="E2001A"/>
              </a:buClr>
              <a:buFont typeface="Arial"/>
              <a:buChar char="•"/>
            </a:pPr>
            <a:r>
              <a:rPr lang="de-DE" sz="1200" b="1" dirty="0" smtClean="0"/>
              <a:t>Rahmenbedingungen</a:t>
            </a:r>
            <a:r>
              <a:rPr lang="de-DE" sz="1200" dirty="0" smtClean="0"/>
              <a:t> bei einer Einstellung bzw. Ausbildung von Asylbewerbern oder Geduldeten, z. B. zur Willkommenskultur</a:t>
            </a:r>
          </a:p>
          <a:p>
            <a:pPr marL="180000" lvl="0" indent="-180000">
              <a:lnSpc>
                <a:spcPct val="100000"/>
              </a:lnSpc>
              <a:spcAft>
                <a:spcPts val="1000"/>
              </a:spcAft>
              <a:buClr>
                <a:srgbClr val="E2001A"/>
              </a:buClr>
              <a:buFont typeface="Arial"/>
              <a:buChar char="•"/>
            </a:pPr>
            <a:r>
              <a:rPr lang="de-DE" sz="1200" b="1" dirty="0" smtClean="0"/>
              <a:t>Unterstützungsmöglichkeiten</a:t>
            </a:r>
            <a:r>
              <a:rPr lang="de-DE" sz="1200" dirty="0" smtClean="0"/>
              <a:t> bei der Suche nach geeigneten Bewerberinnen und Bewerbern</a:t>
            </a:r>
          </a:p>
          <a:p>
            <a:pPr marL="180000" lvl="0" indent="-180000">
              <a:lnSpc>
                <a:spcPct val="100000"/>
              </a:lnSpc>
              <a:spcAft>
                <a:spcPts val="1000"/>
              </a:spcAft>
              <a:buClr>
                <a:srgbClr val="E2001A"/>
              </a:buClr>
              <a:buFont typeface="Arial"/>
              <a:buChar char="•"/>
            </a:pPr>
            <a:r>
              <a:rPr lang="de-DE" sz="1200" b="1" dirty="0" smtClean="0"/>
              <a:t>Ansprechpartner/innen</a:t>
            </a:r>
            <a:r>
              <a:rPr lang="de-DE" sz="1200" dirty="0" smtClean="0"/>
              <a:t>, die bei der Integration unterstützen können</a:t>
            </a:r>
          </a:p>
          <a:p>
            <a:pPr marL="180000" lvl="0" indent="-180000">
              <a:lnSpc>
                <a:spcPct val="100000"/>
              </a:lnSpc>
              <a:spcAft>
                <a:spcPts val="1000"/>
              </a:spcAft>
              <a:buClr>
                <a:srgbClr val="E2001A"/>
              </a:buClr>
              <a:buFont typeface="Arial"/>
              <a:buChar char="•"/>
            </a:pPr>
            <a:r>
              <a:rPr lang="de-DE" sz="1200" b="1" dirty="0" smtClean="0"/>
              <a:t>Unterstützungs- und Fördermöglichkeiten </a:t>
            </a:r>
            <a:r>
              <a:rPr lang="de-DE" sz="1200" dirty="0" smtClean="0"/>
              <a:t>zur schnellen Integration von Bewerber/innen im Unternehmen</a:t>
            </a:r>
          </a:p>
          <a:p>
            <a:pPr marL="180000" lvl="0" indent="-180000">
              <a:lnSpc>
                <a:spcPct val="100000"/>
              </a:lnSpc>
              <a:spcAft>
                <a:spcPts val="1000"/>
              </a:spcAft>
              <a:buClr>
                <a:srgbClr val="E2001A"/>
              </a:buClr>
              <a:buFont typeface="Arial"/>
              <a:buChar char="•"/>
            </a:pPr>
            <a:r>
              <a:rPr lang="de-DE" sz="1200" b="1" dirty="0" smtClean="0"/>
              <a:t>Chancen für Ihren Betrieb</a:t>
            </a:r>
            <a:r>
              <a:rPr lang="de-DE" sz="1200" dirty="0" smtClean="0"/>
              <a:t>, die aus der Beschäftigung oder Ausbildung von Asylbewerbern und Geduldeten entstehen können</a:t>
            </a:r>
          </a:p>
          <a:p>
            <a:pPr marL="0" marR="0" indent="0" algn="l" defTabSz="914400" rtl="0" eaLnBrk="1" fontAlgn="base" latinLnBrk="0" hangingPunct="1">
              <a:lnSpc>
                <a:spcPct val="100000"/>
              </a:lnSpc>
              <a:spcBef>
                <a:spcPct val="30000"/>
              </a:spcBef>
              <a:spcAft>
                <a:spcPct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18</a:t>
            </a:fld>
            <a:endParaRPr lang="de-DE"/>
          </a:p>
        </p:txBody>
      </p:sp>
    </p:spTree>
    <p:extLst>
      <p:ext uri="{BB962C8B-B14F-4D97-AF65-F5344CB8AC3E}">
        <p14:creationId xmlns:p14="http://schemas.microsoft.com/office/powerpoint/2010/main" val="186543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smtClean="0"/>
              <a:t>Nach §32 (2) Nr. 2 </a:t>
            </a:r>
            <a:r>
              <a:rPr lang="de-DE" dirty="0" err="1" smtClean="0"/>
              <a:t>BeschV</a:t>
            </a:r>
            <a:r>
              <a:rPr lang="de-DE" dirty="0" smtClean="0"/>
              <a:t> ist die Zustimmung der BA (Vorrangprüfung und Prüfung der Beschäftigungsbedingungen) für staatlich anerkannte oder vergleichbar geregelte Ausbildungsberufe nicht erforderlich.</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smtClean="0"/>
              <a:t>Die Einschränkungen für Ausländer/innen aus den sicheren Herkunftsländern Albanien, Bosnien und Herzegowina, Ghana, Kosovo, Mazedonien, Montenegro, Senegal und Serbien gelten auch für die Aufnahme einer Berufsausbildung. </a:t>
            </a:r>
          </a:p>
        </p:txBody>
      </p:sp>
      <p:sp>
        <p:nvSpPr>
          <p:cNvPr id="4" name="Foliennummernplatzhalter 3"/>
          <p:cNvSpPr>
            <a:spLocks noGrp="1"/>
          </p:cNvSpPr>
          <p:nvPr>
            <p:ph type="sldNum" sz="quarter" idx="10"/>
          </p:nvPr>
        </p:nvSpPr>
        <p:spPr/>
        <p:txBody>
          <a:bodyPr/>
          <a:lstStyle/>
          <a:p>
            <a:fld id="{9B01A3C9-0BCF-401E-AB78-2159E2565C14}" type="slidenum">
              <a:rPr lang="de-DE" smtClean="0"/>
              <a:t>19</a:t>
            </a:fld>
            <a:endParaRPr lang="de-DE"/>
          </a:p>
        </p:txBody>
      </p:sp>
    </p:spTree>
    <p:extLst>
      <p:ext uri="{BB962C8B-B14F-4D97-AF65-F5344CB8AC3E}">
        <p14:creationId xmlns:p14="http://schemas.microsoft.com/office/powerpoint/2010/main" val="1348681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charset="0"/>
                <a:ea typeface="+mn-ea"/>
                <a:cs typeface="+mn-cs"/>
              </a:rPr>
              <a:t>Bei jeder Aufnahme einer Beschäftigung (Arbeit, Ausbildung, verschiedene Arten von Praktika) ist ein Antrag auf Genehmigung durch die Ausländerbehörde durch den ausländischen Beschäftigten oder mit Vollmacht durch den Arbeitgeber zu stellen. Sie entscheidet, ob eine Zustimmung der BA erforderlich ist. </a:t>
            </a:r>
          </a:p>
          <a:p>
            <a:endParaRPr lang="de-DE" b="1" dirty="0" smtClean="0">
              <a:solidFill>
                <a:schemeClr val="tx1"/>
              </a:solidFill>
            </a:endParaRPr>
          </a:p>
          <a:p>
            <a:r>
              <a:rPr lang="de-DE" b="1" u="sng" dirty="0" smtClean="0">
                <a:solidFill>
                  <a:schemeClr val="tx1"/>
                </a:solidFill>
              </a:rPr>
              <a:t>Erläuterung der</a:t>
            </a:r>
            <a:r>
              <a:rPr lang="de-DE" b="1" u="sng" baseline="0" dirty="0" smtClean="0">
                <a:solidFill>
                  <a:schemeClr val="tx1"/>
                </a:solidFill>
              </a:rPr>
              <a:t> Begriffe:</a:t>
            </a:r>
          </a:p>
          <a:p>
            <a:endParaRPr lang="de-DE" b="1" dirty="0" smtClean="0">
              <a:solidFill>
                <a:schemeClr val="tx1"/>
              </a:solidFill>
            </a:endParaRPr>
          </a:p>
          <a:p>
            <a:r>
              <a:rPr lang="de-DE" b="1" dirty="0" smtClean="0">
                <a:solidFill>
                  <a:schemeClr val="tx1"/>
                </a:solidFill>
              </a:rPr>
              <a:t>Mindestlohn: </a:t>
            </a:r>
            <a:r>
              <a:rPr lang="de-DE" dirty="0" smtClean="0">
                <a:solidFill>
                  <a:schemeClr val="tx1"/>
                </a:solidFill>
              </a:rPr>
              <a:t>Absolute Untergrenze der Entlohnung und nur dann akzeptabel, wenn kein Tarifvertrag oder  Branchenmindestlohn zur Anwendung kommt und der ortsübliche Lohn nicht höher als der gesetzliche Mindestlohn ist.</a:t>
            </a:r>
          </a:p>
          <a:p>
            <a:endParaRPr lang="de-DE" dirty="0" smtClean="0">
              <a:solidFill>
                <a:schemeClr val="tx1"/>
              </a:solidFill>
            </a:endParaRPr>
          </a:p>
          <a:p>
            <a:r>
              <a:rPr lang="de-DE" b="1" dirty="0" smtClean="0">
                <a:solidFill>
                  <a:schemeClr val="tx1"/>
                </a:solidFill>
              </a:rPr>
              <a:t>Pflichtpraktikum:</a:t>
            </a:r>
            <a:r>
              <a:rPr lang="de-DE" b="0" dirty="0" smtClean="0">
                <a:solidFill>
                  <a:schemeClr val="tx1"/>
                </a:solidFill>
              </a:rPr>
              <a:t> Nach dem </a:t>
            </a:r>
            <a:r>
              <a:rPr lang="de-DE" b="0" dirty="0" err="1" smtClean="0">
                <a:solidFill>
                  <a:schemeClr val="tx1"/>
                </a:solidFill>
              </a:rPr>
              <a:t>MiLoG</a:t>
            </a:r>
            <a:r>
              <a:rPr lang="de-DE" b="0" dirty="0" smtClean="0">
                <a:solidFill>
                  <a:schemeClr val="tx1"/>
                </a:solidFill>
              </a:rPr>
              <a:t> zählen hierzu auch Praktika im Rahmen eines Schulbesuchs. </a:t>
            </a:r>
          </a:p>
          <a:p>
            <a:endParaRPr lang="de-DE" b="0" dirty="0" smtClean="0">
              <a:solidFill>
                <a:schemeClr val="tx1"/>
              </a:solidFill>
            </a:endParaRPr>
          </a:p>
          <a:p>
            <a:r>
              <a:rPr lang="de-DE" b="1" dirty="0" smtClean="0">
                <a:solidFill>
                  <a:schemeClr val="tx1"/>
                </a:solidFill>
              </a:rPr>
              <a:t>Praktikum zur Berufsorientierung: </a:t>
            </a:r>
            <a:r>
              <a:rPr lang="de-DE" b="0" dirty="0" smtClean="0">
                <a:solidFill>
                  <a:schemeClr val="tx1"/>
                </a:solidFill>
              </a:rPr>
              <a:t>für eine Ausbildung oder die Aufnahme eines Studiums</a:t>
            </a:r>
          </a:p>
          <a:p>
            <a:endParaRPr lang="de-DE" b="0" dirty="0" smtClean="0">
              <a:solidFill>
                <a:schemeClr val="tx1"/>
              </a:solidFill>
            </a:endParaRPr>
          </a:p>
          <a:p>
            <a:r>
              <a:rPr lang="de-DE" b="1" dirty="0" smtClean="0">
                <a:solidFill>
                  <a:schemeClr val="tx1"/>
                </a:solidFill>
              </a:rPr>
              <a:t>Ausbildungsbegleitendes Praktikum:</a:t>
            </a:r>
            <a:r>
              <a:rPr lang="de-DE" b="0" dirty="0" smtClean="0">
                <a:solidFill>
                  <a:schemeClr val="tx1"/>
                </a:solidFill>
              </a:rPr>
              <a:t> Hierzu gehören gemäß </a:t>
            </a:r>
            <a:r>
              <a:rPr lang="de-DE" b="0" dirty="0" err="1" smtClean="0">
                <a:solidFill>
                  <a:schemeClr val="tx1"/>
                </a:solidFill>
              </a:rPr>
              <a:t>MiLoG</a:t>
            </a:r>
            <a:r>
              <a:rPr lang="de-DE" b="0" dirty="0" smtClean="0">
                <a:solidFill>
                  <a:schemeClr val="tx1"/>
                </a:solidFill>
              </a:rPr>
              <a:t> auch Praktika begleitend zu einem Studium. Ist</a:t>
            </a:r>
            <a:r>
              <a:rPr lang="de-DE" b="0" baseline="0" dirty="0" smtClean="0">
                <a:solidFill>
                  <a:schemeClr val="tx1"/>
                </a:solidFill>
              </a:rPr>
              <a:t> auch mindestlohnpflichtig, wenn bereits </a:t>
            </a:r>
            <a:r>
              <a:rPr lang="de-DE" b="0" dirty="0" smtClean="0">
                <a:solidFill>
                  <a:schemeClr val="tx1"/>
                </a:solidFill>
              </a:rPr>
              <a:t>zuvor ein Praktikumsverhältnis mit demselben Auszubildenden bestanden hat. </a:t>
            </a:r>
          </a:p>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20</a:t>
            </a:fld>
            <a:endParaRPr lang="de-DE"/>
          </a:p>
        </p:txBody>
      </p:sp>
    </p:spTree>
    <p:extLst>
      <p:ext uri="{BB962C8B-B14F-4D97-AF65-F5344CB8AC3E}">
        <p14:creationId xmlns:p14="http://schemas.microsoft.com/office/powerpoint/2010/main" val="117812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spcAft>
                <a:spcPts val="800"/>
              </a:spcAft>
              <a:buClrTx/>
              <a:buSzTx/>
              <a:buNone/>
              <a:tabLst/>
              <a:defRPr/>
            </a:pPr>
            <a:r>
              <a:rPr lang="de-DE" sz="1800" kern="1200" dirty="0" smtClean="0">
                <a:solidFill>
                  <a:prstClr val="black"/>
                </a:solidFill>
                <a:latin typeface="Arial" panose="020B0604020202020204" pitchFamily="34" charset="0"/>
                <a:cs typeface="Arial" panose="020B0604020202020204" pitchFamily="34" charset="0"/>
              </a:rPr>
              <a:t>Ein großer Teil der Flüchtlinge ist unter 25 Jahre alt und könnte daher das Fachkräftepotential von Übermorgen werden. 80 % sind jünger als 35 Jahre.</a:t>
            </a:r>
          </a:p>
          <a:p>
            <a:pPr marL="0" marR="0" lvl="0" indent="0" algn="l" defTabSz="914400" rtl="0" eaLnBrk="1" fontAlgn="auto" latinLnBrk="0" hangingPunct="1">
              <a:spcAft>
                <a:spcPts val="800"/>
              </a:spcAft>
              <a:buClrTx/>
              <a:buSzTx/>
              <a:buNone/>
              <a:tabLst/>
              <a:defRPr/>
            </a:pPr>
            <a:r>
              <a:rPr lang="de-DE" sz="1800" kern="1200" dirty="0" smtClean="0">
                <a:solidFill>
                  <a:prstClr val="black"/>
                </a:solidFill>
                <a:latin typeface="Arial" panose="020B0604020202020204" pitchFamily="34" charset="0"/>
                <a:cs typeface="Arial" panose="020B0604020202020204" pitchFamily="34" charset="0"/>
              </a:rPr>
              <a:t>Der kurzfristiger Fachkräftebedarf kann allerdings nicht hierüber gedeckt werden.</a:t>
            </a:r>
          </a:p>
          <a:p>
            <a:pPr marL="0" marR="0" lvl="0" indent="0" algn="l" defTabSz="914400" rtl="0" eaLnBrk="1" fontAlgn="auto" latinLnBrk="0" hangingPunct="1">
              <a:spcAft>
                <a:spcPts val="800"/>
              </a:spcAft>
              <a:buClrTx/>
              <a:buSzTx/>
              <a:buNone/>
              <a:tabLst/>
              <a:defRPr/>
            </a:pPr>
            <a:r>
              <a:rPr lang="de-DE" sz="1800" kern="1200" dirty="0" smtClean="0">
                <a:solidFill>
                  <a:prstClr val="black"/>
                </a:solidFill>
                <a:latin typeface="Arial" panose="020B0604020202020204" pitchFamily="34" charset="0"/>
                <a:cs typeface="Arial" panose="020B0604020202020204" pitchFamily="34" charset="0"/>
              </a:rPr>
              <a:t>Prognosen der Integration:</a:t>
            </a:r>
          </a:p>
          <a:p>
            <a:pPr marL="800100" lvl="1" indent="-342900" algn="l" rtl="0">
              <a:spcAft>
                <a:spcPts val="800"/>
              </a:spcAft>
              <a:buFontTx/>
              <a:buChar char="-"/>
            </a:pPr>
            <a:r>
              <a:rPr lang="de-DE" sz="2000" kern="1200" dirty="0" smtClean="0">
                <a:solidFill>
                  <a:prstClr val="black"/>
                </a:solidFill>
                <a:latin typeface="Arial" panose="020B0604020202020204" pitchFamily="34" charset="0"/>
                <a:cs typeface="Arial" panose="020B0604020202020204" pitchFamily="34" charset="0"/>
              </a:rPr>
              <a:t>10 % im ersten Zugangsjahr</a:t>
            </a:r>
          </a:p>
          <a:p>
            <a:pPr marL="800100" lvl="1" indent="-342900" algn="l" rtl="0">
              <a:spcAft>
                <a:spcPts val="800"/>
              </a:spcAft>
              <a:buFontTx/>
              <a:buChar char="-"/>
            </a:pPr>
            <a:r>
              <a:rPr lang="de-DE" sz="2000" kern="1200" dirty="0" smtClean="0">
                <a:solidFill>
                  <a:prstClr val="black"/>
                </a:solidFill>
                <a:latin typeface="Arial" panose="020B0604020202020204" pitchFamily="34" charset="0"/>
                <a:cs typeface="Arial" panose="020B0604020202020204" pitchFamily="34" charset="0"/>
              </a:rPr>
              <a:t>bis 50 % nach 5 Jahren und nach 15 Jahre normale Integrationsquoten wie bei Ausländern</a:t>
            </a:r>
            <a:r>
              <a:rPr lang="de-DE" sz="2100" kern="1200" dirty="0" smtClean="0">
                <a:solidFill>
                  <a:prstClr val="black"/>
                </a:solidFill>
                <a:latin typeface="Arial" panose="020B0604020202020204" pitchFamily="34" charset="0"/>
                <a:cs typeface="Arial" panose="020B0604020202020204" pitchFamily="34" charset="0"/>
              </a:rPr>
              <a:t>.</a:t>
            </a:r>
          </a:p>
          <a:p>
            <a:pPr marL="800100" lvl="1" indent="-342900" algn="l" rtl="0">
              <a:spcAft>
                <a:spcPts val="800"/>
              </a:spcAft>
              <a:buFontTx/>
              <a:buChar char="-"/>
            </a:pPr>
            <a:endParaRPr lang="de-DE" sz="2100" kern="1200" dirty="0" smtClean="0">
              <a:solidFill>
                <a:prstClr val="black"/>
              </a:solidFill>
              <a:latin typeface="Arial" panose="020B0604020202020204" pitchFamily="34" charset="0"/>
              <a:cs typeface="Arial" panose="020B0604020202020204" pitchFamily="34" charset="0"/>
            </a:endParaRPr>
          </a:p>
          <a:p>
            <a:pPr marL="342900" indent="-342900">
              <a:buClr>
                <a:srgbClr val="C00000"/>
              </a:buClr>
              <a:buFont typeface="Arial" panose="020B0604020202020204" pitchFamily="34" charset="0"/>
              <a:buChar char="•"/>
              <a:defRPr/>
            </a:pPr>
            <a:r>
              <a:rPr lang="de-DE" sz="1800" dirty="0" smtClean="0">
                <a:solidFill>
                  <a:prstClr val="black"/>
                </a:solidFill>
              </a:rPr>
              <a:t>Durchschnittliche Dauer eines Asylverfahrens </a:t>
            </a:r>
          </a:p>
          <a:p>
            <a:pPr>
              <a:defRPr/>
            </a:pPr>
            <a:r>
              <a:rPr lang="de-DE" sz="1800" dirty="0" smtClean="0">
                <a:solidFill>
                  <a:prstClr val="black"/>
                </a:solidFill>
              </a:rPr>
              <a:t>     = 5,2 Monate (Stand: 12/2015; Vorjahr: 7,1 Monate)</a:t>
            </a:r>
          </a:p>
          <a:p>
            <a:pPr marL="800100" lvl="1" indent="-342900" algn="l" rtl="0">
              <a:spcAft>
                <a:spcPts val="800"/>
              </a:spcAft>
              <a:buFontTx/>
              <a:buChar char="-"/>
            </a:pPr>
            <a:endParaRPr lang="de-DE" sz="1600" dirty="0" smtClean="0"/>
          </a:p>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2</a:t>
            </a:fld>
            <a:endParaRPr lang="de-DE"/>
          </a:p>
        </p:txBody>
      </p:sp>
    </p:spTree>
    <p:extLst>
      <p:ext uri="{BB962C8B-B14F-4D97-AF65-F5344CB8AC3E}">
        <p14:creationId xmlns:p14="http://schemas.microsoft.com/office/powerpoint/2010/main" val="2535914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B01A3C9-0BCF-401E-AB78-2159E2565C14}" type="slidenum">
              <a:rPr lang="de-DE" smtClean="0"/>
              <a:t>21</a:t>
            </a:fld>
            <a:endParaRPr lang="de-DE"/>
          </a:p>
        </p:txBody>
      </p:sp>
    </p:spTree>
    <p:extLst>
      <p:ext uri="{BB962C8B-B14F-4D97-AF65-F5344CB8AC3E}">
        <p14:creationId xmlns:p14="http://schemas.microsoft.com/office/powerpoint/2010/main" val="2895058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Arial" charset="0"/>
                <a:ea typeface="+mn-ea"/>
                <a:cs typeface="+mn-cs"/>
              </a:rPr>
              <a:t>Maßnahme bei einem Arbeitgeber § 45 SGB III (MAG): </a:t>
            </a:r>
            <a:endParaRPr lang="de-DE" sz="1200" kern="1200" dirty="0" smtClean="0">
              <a:solidFill>
                <a:schemeClr val="tx1"/>
              </a:solidFill>
              <a:effectLst/>
              <a:latin typeface="Arial" charset="0"/>
              <a:ea typeface="+mn-ea"/>
              <a:cs typeface="+mn-cs"/>
            </a:endParaRPr>
          </a:p>
          <a:p>
            <a:pPr lvl="0"/>
            <a:r>
              <a:rPr lang="de-DE" sz="1200" kern="1200" dirty="0" smtClean="0">
                <a:solidFill>
                  <a:schemeClr val="tx1"/>
                </a:solidFill>
                <a:effectLst/>
                <a:latin typeface="Arial" charset="0"/>
                <a:ea typeface="+mn-ea"/>
                <a:cs typeface="+mn-cs"/>
              </a:rPr>
              <a:t>Für Asylbewerberinnen und Asylbewerber sowie Geduldete ab dem 1. Tag möglich.</a:t>
            </a:r>
          </a:p>
          <a:p>
            <a:pPr lvl="0"/>
            <a:r>
              <a:rPr lang="de-DE" sz="1200" kern="1200" dirty="0" smtClean="0">
                <a:solidFill>
                  <a:schemeClr val="tx1"/>
                </a:solidFill>
                <a:effectLst/>
                <a:latin typeface="Arial" charset="0"/>
                <a:ea typeface="+mn-ea"/>
                <a:cs typeface="+mn-cs"/>
              </a:rPr>
              <a:t>Keine formale</a:t>
            </a:r>
            <a:r>
              <a:rPr lang="de-DE" sz="1200" kern="1200" baseline="0" dirty="0" smtClean="0">
                <a:solidFill>
                  <a:schemeClr val="tx1"/>
                </a:solidFill>
                <a:effectLst/>
                <a:latin typeface="Arial" charset="0"/>
                <a:ea typeface="+mn-ea"/>
                <a:cs typeface="+mn-cs"/>
              </a:rPr>
              <a:t> </a:t>
            </a:r>
            <a:r>
              <a:rPr lang="de-DE" sz="1200" kern="1200" dirty="0" smtClean="0">
                <a:solidFill>
                  <a:schemeClr val="tx1"/>
                </a:solidFill>
                <a:effectLst/>
                <a:latin typeface="Arial" charset="0"/>
                <a:ea typeface="+mn-ea"/>
                <a:cs typeface="+mn-cs"/>
              </a:rPr>
              <a:t>Zustimmung der Ausländerbehörde erforderlich.</a:t>
            </a:r>
          </a:p>
          <a:p>
            <a:pPr lvl="0"/>
            <a:r>
              <a:rPr lang="de-DE" sz="1200" kern="1200" dirty="0" smtClean="0">
                <a:solidFill>
                  <a:schemeClr val="tx1"/>
                </a:solidFill>
                <a:effectLst/>
                <a:latin typeface="Arial" charset="0"/>
                <a:ea typeface="+mn-ea"/>
                <a:cs typeface="+mn-cs"/>
              </a:rPr>
              <a:t>Mindestlohn muss nicht gezahlt werden. </a:t>
            </a:r>
          </a:p>
          <a:p>
            <a:r>
              <a:rPr lang="de-DE" sz="1200" kern="1200" dirty="0" smtClean="0">
                <a:solidFill>
                  <a:schemeClr val="tx1"/>
                </a:solidFill>
                <a:effectLst/>
                <a:latin typeface="Arial" charset="0"/>
                <a:ea typeface="+mn-ea"/>
                <a:cs typeface="+mn-cs"/>
              </a:rPr>
              <a:t> </a:t>
            </a:r>
          </a:p>
          <a:p>
            <a:r>
              <a:rPr lang="de-DE" sz="1200" b="1" kern="1200" dirty="0" smtClean="0">
                <a:solidFill>
                  <a:schemeClr val="tx1"/>
                </a:solidFill>
                <a:effectLst/>
                <a:latin typeface="Arial" charset="0"/>
                <a:ea typeface="+mn-ea"/>
                <a:cs typeface="+mn-cs"/>
              </a:rPr>
              <a:t>Eingliederungszuschuss § 88 ff SGB III (EGZ):</a:t>
            </a:r>
            <a:endParaRPr lang="de-DE" sz="1200" kern="1200" dirty="0" smtClean="0">
              <a:solidFill>
                <a:schemeClr val="tx1"/>
              </a:solidFill>
              <a:effectLst/>
              <a:latin typeface="Arial" charset="0"/>
              <a:ea typeface="+mn-ea"/>
              <a:cs typeface="+mn-cs"/>
            </a:endParaRPr>
          </a:p>
          <a:p>
            <a:pPr lvl="0"/>
            <a:r>
              <a:rPr lang="de-DE" sz="1200" kern="1200" dirty="0" smtClean="0">
                <a:solidFill>
                  <a:schemeClr val="tx1"/>
                </a:solidFill>
                <a:effectLst/>
                <a:latin typeface="Arial" charset="0"/>
                <a:ea typeface="+mn-ea"/>
                <a:cs typeface="+mn-cs"/>
              </a:rPr>
              <a:t>Für Asylbewerberinnen und Asylbewerber sowie Geduldete möglich, sofern kein Beschäftigungsverbot vorliegt (siehe Folie 5 und 6).</a:t>
            </a:r>
          </a:p>
          <a:p>
            <a:pPr lvl="0"/>
            <a:r>
              <a:rPr lang="de-DE" sz="1200" kern="1200" dirty="0" smtClean="0">
                <a:solidFill>
                  <a:schemeClr val="tx1"/>
                </a:solidFill>
                <a:effectLst/>
                <a:latin typeface="Arial" charset="0"/>
                <a:ea typeface="+mn-ea"/>
                <a:cs typeface="+mn-cs"/>
              </a:rPr>
              <a:t>Ausländerbehörde und BA müssen der Arbeitsaufnahme entsprechend zustimmen.</a:t>
            </a:r>
          </a:p>
          <a:p>
            <a:pPr lvl="0"/>
            <a:r>
              <a:rPr lang="de-DE" sz="1200" kern="1200" dirty="0" smtClean="0">
                <a:solidFill>
                  <a:schemeClr val="tx1"/>
                </a:solidFill>
                <a:effectLst/>
                <a:latin typeface="Arial" charset="0"/>
                <a:ea typeface="+mn-ea"/>
                <a:cs typeface="+mn-cs"/>
              </a:rPr>
              <a:t> </a:t>
            </a:r>
          </a:p>
          <a:p>
            <a:r>
              <a:rPr lang="de-DE" sz="1200" b="1" kern="1200" dirty="0" smtClean="0">
                <a:solidFill>
                  <a:schemeClr val="tx1"/>
                </a:solidFill>
                <a:effectLst/>
                <a:latin typeface="Arial" charset="0"/>
                <a:ea typeface="+mn-ea"/>
                <a:cs typeface="+mn-cs"/>
              </a:rPr>
              <a:t>Förderung der beruflichen Weiterbildung § 81 ff SGB III (</a:t>
            </a:r>
            <a:r>
              <a:rPr lang="de-DE" sz="1200" b="1" kern="1200" dirty="0" err="1" smtClean="0">
                <a:solidFill>
                  <a:schemeClr val="tx1"/>
                </a:solidFill>
                <a:effectLst/>
                <a:latin typeface="Arial" charset="0"/>
                <a:ea typeface="+mn-ea"/>
                <a:cs typeface="+mn-cs"/>
              </a:rPr>
              <a:t>FbW</a:t>
            </a:r>
            <a:r>
              <a:rPr lang="de-DE" sz="1200" b="1" kern="1200" dirty="0" smtClean="0">
                <a:solidFill>
                  <a:schemeClr val="tx1"/>
                </a:solidFill>
                <a:effectLst/>
                <a:latin typeface="Arial" charset="0"/>
                <a:ea typeface="+mn-ea"/>
                <a:cs typeface="+mn-cs"/>
              </a:rPr>
              <a:t>/WeGebAU): </a:t>
            </a:r>
            <a:endParaRPr lang="de-DE" sz="1200" kern="1200" dirty="0" smtClean="0">
              <a:solidFill>
                <a:schemeClr val="tx1"/>
              </a:solidFill>
              <a:effectLst/>
              <a:latin typeface="Arial" charset="0"/>
              <a:ea typeface="+mn-ea"/>
              <a:cs typeface="+mn-cs"/>
            </a:endParaRPr>
          </a:p>
          <a:p>
            <a:pPr lvl="0"/>
            <a:r>
              <a:rPr lang="de-DE" sz="1200" kern="1200" dirty="0" smtClean="0">
                <a:solidFill>
                  <a:schemeClr val="tx1"/>
                </a:solidFill>
                <a:effectLst/>
                <a:latin typeface="Arial" charset="0"/>
                <a:ea typeface="+mn-ea"/>
                <a:cs typeface="+mn-cs"/>
              </a:rPr>
              <a:t>Für Asylbewerberinnen und Asylbewerber sowie Geduldete möglich, sofern kein Beschäftigungsverbot vorliegt (siehe Folie 5 und 6).</a:t>
            </a:r>
          </a:p>
          <a:p>
            <a:pPr lvl="0"/>
            <a:r>
              <a:rPr lang="de-DE" sz="1200" kern="1200" dirty="0" smtClean="0">
                <a:solidFill>
                  <a:schemeClr val="tx1"/>
                </a:solidFill>
                <a:effectLst/>
                <a:latin typeface="Arial" charset="0"/>
                <a:ea typeface="+mn-ea"/>
                <a:cs typeface="+mn-cs"/>
              </a:rPr>
              <a:t>Entsprechende Sprachkenntnisse für den Erfolg der Weiterbildung sollten berücksichtigt werden.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u="none"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de-DE" u="none" dirty="0" smtClean="0"/>
              <a:t>Anerkennung von Abschlüssen: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u="none" dirty="0" smtClean="0"/>
              <a:t>IQ Netzwerk Mannheim </a:t>
            </a:r>
            <a:r>
              <a:rPr lang="de-DE" u="none" dirty="0" smtClean="0">
                <a:sym typeface="Wingdings" panose="05000000000000000000" pitchFamily="2" charset="2"/>
              </a:rPr>
              <a:t> Lotsenfunktion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u="none" dirty="0" smtClean="0">
                <a:sym typeface="Wingdings" panose="05000000000000000000" pitchFamily="2" charset="2"/>
              </a:rPr>
              <a:t>Kosten können bei Notwendigkeit im Rahmen des Vermittlungsbudgets gefördert werden.</a:t>
            </a:r>
            <a:endParaRPr lang="de-DE" u="none"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u="none"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u="none" dirty="0" smtClean="0"/>
          </a:p>
          <a:p>
            <a:pPr lvl="0"/>
            <a:endParaRPr lang="de-DE" sz="1200" kern="1200" dirty="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fld id="{9B01A3C9-0BCF-401E-AB78-2159E2565C14}" type="slidenum">
              <a:rPr lang="de-DE" smtClean="0"/>
              <a:t>22</a:t>
            </a:fld>
            <a:endParaRPr lang="de-DE"/>
          </a:p>
        </p:txBody>
      </p:sp>
    </p:spTree>
    <p:extLst>
      <p:ext uri="{BB962C8B-B14F-4D97-AF65-F5344CB8AC3E}">
        <p14:creationId xmlns:p14="http://schemas.microsoft.com/office/powerpoint/2010/main" val="1991533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Arial" charset="0"/>
                <a:ea typeface="+mn-ea"/>
                <a:cs typeface="+mn-cs"/>
              </a:rPr>
              <a:t>Einstiegsqualifizierung § 54a SGB III (EQ):</a:t>
            </a:r>
            <a:endParaRPr lang="de-DE" sz="1200" kern="1200" dirty="0" smtClean="0">
              <a:solidFill>
                <a:schemeClr val="tx1"/>
              </a:solidFill>
              <a:effectLst/>
              <a:latin typeface="Arial" charset="0"/>
              <a:ea typeface="+mn-ea"/>
              <a:cs typeface="+mn-cs"/>
            </a:endParaRPr>
          </a:p>
          <a:p>
            <a:pPr lvl="0"/>
            <a:r>
              <a:rPr lang="de-DE" sz="1200" kern="1200" dirty="0" smtClean="0">
                <a:solidFill>
                  <a:schemeClr val="tx1"/>
                </a:solidFill>
                <a:effectLst/>
                <a:latin typeface="Arial" charset="0"/>
                <a:ea typeface="+mn-ea"/>
                <a:cs typeface="+mn-cs"/>
              </a:rPr>
              <a:t>Für Asylbewerberinnen und Asylbewerber </a:t>
            </a:r>
            <a:r>
              <a:rPr lang="de-DE" sz="1200" b="0" i="0" kern="1200" dirty="0" smtClean="0">
                <a:solidFill>
                  <a:schemeClr val="tx1"/>
                </a:solidFill>
                <a:effectLst/>
                <a:latin typeface="Arial" charset="0"/>
                <a:ea typeface="+mn-ea"/>
                <a:cs typeface="+mn-cs"/>
              </a:rPr>
              <a:t>grundsätzlich ab dem vierten</a:t>
            </a:r>
            <a:r>
              <a:rPr lang="de-DE" sz="1200" b="0" i="0" kern="1200" baseline="0" dirty="0" smtClean="0">
                <a:solidFill>
                  <a:schemeClr val="tx1"/>
                </a:solidFill>
                <a:effectLst/>
                <a:latin typeface="Arial" charset="0"/>
                <a:ea typeface="+mn-ea"/>
                <a:cs typeface="+mn-cs"/>
              </a:rPr>
              <a:t> Monat nach der Registrierung</a:t>
            </a:r>
            <a:r>
              <a:rPr lang="de-DE" sz="1200" b="0" i="0" kern="1200" dirty="0" smtClean="0">
                <a:solidFill>
                  <a:schemeClr val="tx1"/>
                </a:solidFill>
                <a:effectLst/>
                <a:latin typeface="Arial" charset="0"/>
                <a:ea typeface="+mn-ea"/>
                <a:cs typeface="+mn-cs"/>
              </a:rPr>
              <a:t>  sowie </a:t>
            </a:r>
            <a:r>
              <a:rPr lang="de-DE" sz="1200" kern="1200" dirty="0" smtClean="0">
                <a:solidFill>
                  <a:schemeClr val="tx1"/>
                </a:solidFill>
                <a:effectLst/>
                <a:latin typeface="Arial" charset="0"/>
                <a:ea typeface="+mn-ea"/>
                <a:cs typeface="+mn-cs"/>
              </a:rPr>
              <a:t>für Geduldete möglich, sofern kein Beschäftigungsverbot vorliegt (siehe auch Folie 5 und 6).</a:t>
            </a:r>
          </a:p>
          <a:p>
            <a:r>
              <a:rPr lang="de-DE" sz="1200" b="0" kern="1200" dirty="0" smtClean="0">
                <a:solidFill>
                  <a:schemeClr val="tx1"/>
                </a:solidFill>
                <a:effectLst/>
                <a:latin typeface="Arial" charset="0"/>
                <a:ea typeface="+mn-ea"/>
                <a:cs typeface="+mn-cs"/>
              </a:rPr>
              <a:t>Die Genehmigung der Ausländerbehörde</a:t>
            </a:r>
            <a:r>
              <a:rPr lang="de-DE" sz="1200" b="0" kern="1200" baseline="0" dirty="0" smtClean="0">
                <a:solidFill>
                  <a:schemeClr val="tx1"/>
                </a:solidFill>
                <a:effectLst/>
                <a:latin typeface="Arial" charset="0"/>
                <a:ea typeface="+mn-ea"/>
                <a:cs typeface="+mn-cs"/>
              </a:rPr>
              <a:t> ist einzuholen.  Die Zustimmung der BA für EQ bei Asylbewerbern und Geduldeten ist nicht erforderlich. </a:t>
            </a:r>
          </a:p>
          <a:p>
            <a:endParaRPr lang="de-DE"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e-DE" sz="1200" b="1" kern="1200" dirty="0" smtClean="0">
                <a:solidFill>
                  <a:schemeClr val="tx1"/>
                </a:solidFill>
                <a:effectLst/>
                <a:latin typeface="Arial" charset="0"/>
                <a:ea typeface="+mn-ea"/>
                <a:cs typeface="+mn-cs"/>
              </a:rPr>
              <a:t>Ausbildungsbegleitende Hilfen § 75 SGB III (</a:t>
            </a:r>
            <a:r>
              <a:rPr lang="de-DE" sz="1200" b="1" kern="1200" dirty="0" err="1" smtClean="0">
                <a:solidFill>
                  <a:schemeClr val="tx1"/>
                </a:solidFill>
                <a:effectLst/>
                <a:latin typeface="Arial" charset="0"/>
                <a:ea typeface="+mn-ea"/>
                <a:cs typeface="+mn-cs"/>
              </a:rPr>
              <a:t>abH</a:t>
            </a:r>
            <a:r>
              <a:rPr lang="de-DE" sz="1200" b="1" kern="1200" dirty="0" smtClean="0">
                <a:solidFill>
                  <a:schemeClr val="tx1"/>
                </a:solidFill>
                <a:effectLst/>
                <a:latin typeface="Arial" charset="0"/>
                <a:ea typeface="+mn-ea"/>
                <a:cs typeface="+mn-cs"/>
              </a:rPr>
              <a:t>) und Assistierte Ausbildung § 130 SGB III (</a:t>
            </a:r>
            <a:r>
              <a:rPr lang="de-DE" sz="1200" b="1" kern="1200" dirty="0" err="1" smtClean="0">
                <a:solidFill>
                  <a:schemeClr val="tx1"/>
                </a:solidFill>
                <a:effectLst/>
                <a:latin typeface="Arial" charset="0"/>
                <a:ea typeface="+mn-ea"/>
                <a:cs typeface="+mn-cs"/>
              </a:rPr>
              <a:t>AsA</a:t>
            </a:r>
            <a:r>
              <a:rPr lang="de-DE" sz="1200" b="1" kern="1200" dirty="0" smtClean="0">
                <a:solidFill>
                  <a:schemeClr val="tx1"/>
                </a:solidFill>
                <a:effectLst/>
                <a:latin typeface="Arial" charset="0"/>
                <a:ea typeface="+mn-ea"/>
                <a:cs typeface="+mn-cs"/>
              </a:rPr>
              <a:t>): </a:t>
            </a:r>
            <a:endParaRPr lang="de-DE" sz="1200" kern="1200" dirty="0" smtClean="0">
              <a:solidFill>
                <a:schemeClr val="tx1"/>
              </a:solidFill>
              <a:effectLst/>
              <a:latin typeface="Arial" charset="0"/>
              <a:ea typeface="+mn-ea"/>
              <a:cs typeface="+mn-cs"/>
            </a:endParaRPr>
          </a:p>
          <a:p>
            <a:pPr lvl="0"/>
            <a:r>
              <a:rPr lang="de-DE" sz="1200" kern="1200" dirty="0" smtClean="0">
                <a:solidFill>
                  <a:schemeClr val="tx1"/>
                </a:solidFill>
                <a:effectLst/>
                <a:latin typeface="Arial" charset="0"/>
                <a:ea typeface="+mn-ea"/>
                <a:cs typeface="+mn-cs"/>
              </a:rPr>
              <a:t>Für Geduldete nach 15 Monaten Aufenthalt in Deutschland möglich.</a:t>
            </a:r>
          </a:p>
          <a:p>
            <a:pPr lvl="0"/>
            <a:r>
              <a:rPr lang="de-DE" sz="1200" kern="1200" dirty="0" smtClean="0">
                <a:solidFill>
                  <a:schemeClr val="tx1"/>
                </a:solidFill>
                <a:effectLst/>
                <a:latin typeface="Arial" charset="0"/>
                <a:ea typeface="+mn-ea"/>
                <a:cs typeface="+mn-cs"/>
              </a:rPr>
              <a:t>Für Asylbewerberinnen und Asylbewerber nicht möglich. </a:t>
            </a:r>
          </a:p>
        </p:txBody>
      </p:sp>
      <p:sp>
        <p:nvSpPr>
          <p:cNvPr id="4" name="Foliennummernplatzhalter 3"/>
          <p:cNvSpPr>
            <a:spLocks noGrp="1"/>
          </p:cNvSpPr>
          <p:nvPr>
            <p:ph type="sldNum" sz="quarter" idx="10"/>
          </p:nvPr>
        </p:nvSpPr>
        <p:spPr/>
        <p:txBody>
          <a:bodyPr/>
          <a:lstStyle/>
          <a:p>
            <a:fld id="{9B01A3C9-0BCF-401E-AB78-2159E2565C14}" type="slidenum">
              <a:rPr lang="de-DE" smtClean="0"/>
              <a:t>23</a:t>
            </a:fld>
            <a:endParaRPr lang="de-DE"/>
          </a:p>
        </p:txBody>
      </p:sp>
    </p:spTree>
    <p:extLst>
      <p:ext uri="{BB962C8B-B14F-4D97-AF65-F5344CB8AC3E}">
        <p14:creationId xmlns:p14="http://schemas.microsoft.com/office/powerpoint/2010/main" val="1991533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24</a:t>
            </a:fld>
            <a:endParaRPr lang="de-DE"/>
          </a:p>
        </p:txBody>
      </p:sp>
    </p:spTree>
    <p:extLst>
      <p:ext uri="{BB962C8B-B14F-4D97-AF65-F5344CB8AC3E}">
        <p14:creationId xmlns:p14="http://schemas.microsoft.com/office/powerpoint/2010/main" val="47740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smtClean="0">
                <a:solidFill>
                  <a:schemeClr val="tx1"/>
                </a:solidFill>
                <a:effectLst/>
                <a:latin typeface="Arial" charset="0"/>
                <a:ea typeface="+mn-ea"/>
                <a:cs typeface="+mn-cs"/>
              </a:rPr>
              <a:t>Die BÜMA dient als Nachweis für </a:t>
            </a:r>
            <a:r>
              <a:rPr lang="de-DE" sz="1200" strike="noStrike" kern="1200" dirty="0" smtClean="0">
                <a:solidFill>
                  <a:schemeClr val="tx1"/>
                </a:solidFill>
                <a:effectLst/>
                <a:latin typeface="Arial" charset="0"/>
                <a:ea typeface="+mn-ea"/>
                <a:cs typeface="+mn-cs"/>
              </a:rPr>
              <a:t>einen</a:t>
            </a:r>
            <a:r>
              <a:rPr lang="de-DE" sz="1200" strike="noStrike" kern="1200" baseline="0" dirty="0" smtClean="0">
                <a:solidFill>
                  <a:schemeClr val="tx1"/>
                </a:solidFill>
                <a:effectLst/>
                <a:latin typeface="Arial" charset="0"/>
                <a:ea typeface="+mn-ea"/>
                <a:cs typeface="+mn-cs"/>
              </a:rPr>
              <a:t> </a:t>
            </a:r>
            <a:r>
              <a:rPr lang="de-DE" sz="1200" strike="noStrike" kern="1200" dirty="0" smtClean="0">
                <a:solidFill>
                  <a:schemeClr val="tx1"/>
                </a:solidFill>
                <a:effectLst/>
                <a:latin typeface="Arial" charset="0"/>
                <a:ea typeface="+mn-ea"/>
                <a:cs typeface="+mn-cs"/>
              </a:rPr>
              <a:t>Aufenthalt</a:t>
            </a:r>
            <a:r>
              <a:rPr lang="de-DE" sz="1200" kern="1200" dirty="0" smtClean="0">
                <a:solidFill>
                  <a:schemeClr val="tx1"/>
                </a:solidFill>
                <a:effectLst/>
                <a:latin typeface="Arial" charset="0"/>
                <a:ea typeface="+mn-ea"/>
                <a:cs typeface="+mn-cs"/>
              </a:rPr>
              <a:t> in Deutschland, der dort erfasste Tag der Einreise nach Deutschland ist der Stichtag für alle maßgeblichen Fristen. </a:t>
            </a:r>
          </a:p>
          <a:p>
            <a:pPr lvl="0"/>
            <a:endParaRPr lang="de-DE" sz="1200" kern="1200" dirty="0" smtClean="0">
              <a:solidFill>
                <a:schemeClr val="tx1"/>
              </a:solidFill>
              <a:effectLst/>
              <a:latin typeface="Arial" charset="0"/>
              <a:ea typeface="+mn-ea"/>
              <a:cs typeface="+mn-cs"/>
            </a:endParaRPr>
          </a:p>
          <a:p>
            <a:pPr lvl="0"/>
            <a:r>
              <a:rPr lang="de-DE" sz="1200" kern="1200" dirty="0" smtClean="0">
                <a:solidFill>
                  <a:schemeClr val="tx1"/>
                </a:solidFill>
                <a:effectLst/>
                <a:latin typeface="Arial" charset="0"/>
                <a:ea typeface="+mn-ea"/>
                <a:cs typeface="+mn-cs"/>
              </a:rPr>
              <a:t>Hinweis: Auf Länderebene</a:t>
            </a:r>
            <a:r>
              <a:rPr lang="de-DE" sz="1200" kern="1200" baseline="0" dirty="0" smtClean="0">
                <a:solidFill>
                  <a:schemeClr val="tx1"/>
                </a:solidFill>
                <a:effectLst/>
                <a:latin typeface="Arial" charset="0"/>
                <a:ea typeface="+mn-ea"/>
                <a:cs typeface="+mn-cs"/>
              </a:rPr>
              <a:t> werden für die BÜMA unterschiedliche Dokumente eingesetzt. Sie können vom hier abgebildeten Dokument z.T. deutlich abweichen.</a:t>
            </a:r>
            <a:endParaRPr lang="de-DE" sz="1200" kern="1200" dirty="0" smtClean="0">
              <a:solidFill>
                <a:schemeClr val="tx1"/>
              </a:solidFill>
              <a:effectLst/>
              <a:latin typeface="Arial" charset="0"/>
              <a:ea typeface="+mn-ea"/>
              <a:cs typeface="+mn-cs"/>
            </a:endParaRPr>
          </a:p>
          <a:p>
            <a:pPr lvl="0"/>
            <a:endParaRPr lang="de-DE" sz="1200" i="1" u="sng" kern="1200" dirty="0" smtClean="0">
              <a:solidFill>
                <a:schemeClr val="tx1"/>
              </a:solidFill>
              <a:effectLst/>
              <a:latin typeface="Arial" charset="0"/>
              <a:ea typeface="+mn-ea"/>
              <a:cs typeface="+mn-cs"/>
            </a:endParaRPr>
          </a:p>
          <a:p>
            <a:pPr lvl="0"/>
            <a:endParaRPr lang="de-DE" sz="1200" kern="1200" dirty="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fld id="{9B01A3C9-0BCF-401E-AB78-2159E2565C14}" type="slidenum">
              <a:rPr lang="de-DE" smtClean="0"/>
              <a:t>4</a:t>
            </a:fld>
            <a:endParaRPr lang="de-DE"/>
          </a:p>
        </p:txBody>
      </p:sp>
    </p:spTree>
    <p:extLst>
      <p:ext uri="{BB962C8B-B14F-4D97-AF65-F5344CB8AC3E}">
        <p14:creationId xmlns:p14="http://schemas.microsoft.com/office/powerpoint/2010/main" val="152529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b="1" i="0" u="none" kern="1200" dirty="0" smtClean="0">
                <a:solidFill>
                  <a:schemeClr val="tx1"/>
                </a:solidFill>
                <a:effectLst/>
                <a:latin typeface="Arial" charset="0"/>
                <a:ea typeface="+mn-ea"/>
                <a:cs typeface="+mn-cs"/>
              </a:rPr>
              <a:t>Asylbewerber/innen</a:t>
            </a:r>
            <a:r>
              <a:rPr lang="de-DE" sz="1200" b="0" i="0" u="none" kern="1200" dirty="0" smtClean="0">
                <a:solidFill>
                  <a:schemeClr val="tx1"/>
                </a:solidFill>
                <a:effectLst/>
                <a:latin typeface="Arial" charset="0"/>
                <a:ea typeface="+mn-ea"/>
                <a:cs typeface="+mn-cs"/>
              </a:rPr>
              <a:t> unterliegen in den ersten 3 Monaten ihres Aufenthalts in Deutschland einem Beschäftigungsverbot. Die Frist beginnt </a:t>
            </a:r>
            <a:r>
              <a:rPr lang="de-DE" sz="1200" b="0" i="0" u="none" kern="1200" baseline="0" dirty="0" smtClean="0">
                <a:solidFill>
                  <a:schemeClr val="tx1"/>
                </a:solidFill>
                <a:effectLst/>
                <a:latin typeface="Arial" charset="0"/>
                <a:ea typeface="+mn-ea"/>
                <a:cs typeface="+mn-cs"/>
              </a:rPr>
              <a:t>in der Regel in Ermangelung eines anderen Nachweises mit dem Tag der Registrierung. Rein rechtlich aber gilt die Frist bereits ab dem Zeitpunkt, zu dem der geflüchtete Mensch auf irgendeine Weise, auch mündlich bekundet hat, dass er um Asyl nachsucht.</a:t>
            </a:r>
            <a:endParaRPr lang="de-DE" sz="1200" b="0" i="0" u="none"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b="0" i="0" u="none" kern="1200" dirty="0" smtClean="0">
                <a:solidFill>
                  <a:schemeClr val="tx1"/>
                </a:solidFill>
                <a:effectLst/>
                <a:latin typeface="Arial" charset="0"/>
                <a:ea typeface="+mn-ea"/>
                <a:cs typeface="+mn-cs"/>
              </a:rPr>
              <a:t>Solange Asylbewerber/innen in einer (Erst-)Aufnahmeeinrichtung gemeldet sind, ist es ihnen nicht gestattet, eine Arbeit aufzunehmen. Der Aufenthalt kann für bis zu 6 Monate angeordnet werden. </a:t>
            </a:r>
            <a:r>
              <a:rPr lang="de-DE" sz="1200" b="0" i="0" u="none" kern="1200" baseline="0" dirty="0" smtClean="0">
                <a:solidFill>
                  <a:schemeClr val="tx1"/>
                </a:solidFill>
                <a:effectLst/>
                <a:latin typeface="Arial" charset="0"/>
                <a:ea typeface="+mn-ea"/>
                <a:cs typeface="+mn-cs"/>
              </a:rPr>
              <a:t>Das Beschäftigungsverbot gilt unabhängig davon, ob der Betroffene tatsächlich in der EAE wohnt - entscheidend ist, ob er dazu verpflichtet ist.</a:t>
            </a:r>
            <a:endParaRPr lang="de-DE" sz="1200" b="0" i="0" u="none"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b="0" i="0" u="none" dirty="0" smtClean="0"/>
          </a:p>
          <a:p>
            <a:r>
              <a:rPr lang="de-DE" sz="1200" b="1" i="0" u="none" kern="1200" dirty="0" smtClean="0">
                <a:solidFill>
                  <a:schemeClr val="tx1"/>
                </a:solidFill>
                <a:effectLst/>
                <a:latin typeface="Arial" charset="0"/>
                <a:ea typeface="+mn-ea"/>
                <a:cs typeface="+mn-cs"/>
              </a:rPr>
              <a:t>Asylbewerber/innen aus sicheren Herkunftsländern</a:t>
            </a:r>
            <a:r>
              <a:rPr lang="de-DE" sz="1200" b="0" i="0" u="none" kern="1200" dirty="0" smtClean="0">
                <a:solidFill>
                  <a:schemeClr val="tx1"/>
                </a:solidFill>
                <a:effectLst/>
                <a:latin typeface="Arial" charset="0"/>
                <a:ea typeface="+mn-ea"/>
                <a:cs typeface="+mn-cs"/>
              </a:rPr>
              <a:t>, die nach dem</a:t>
            </a:r>
            <a:r>
              <a:rPr lang="de-DE" sz="1200" b="0" i="0" u="none" kern="1200" baseline="0" dirty="0" smtClean="0">
                <a:solidFill>
                  <a:schemeClr val="tx1"/>
                </a:solidFill>
                <a:effectLst/>
                <a:latin typeface="Arial" charset="0"/>
                <a:ea typeface="+mn-ea"/>
                <a:cs typeface="+mn-cs"/>
              </a:rPr>
              <a:t> 31.08.2015 </a:t>
            </a:r>
            <a:r>
              <a:rPr lang="de-DE" sz="1200" b="0" i="0" u="none" strike="noStrike" kern="1200" dirty="0" smtClean="0">
                <a:solidFill>
                  <a:schemeClr val="tx1"/>
                </a:solidFill>
                <a:effectLst/>
                <a:latin typeface="Arial" charset="0"/>
                <a:ea typeface="+mn-ea"/>
                <a:cs typeface="+mn-cs"/>
              </a:rPr>
              <a:t>einen Asylantrag gestellt haben</a:t>
            </a:r>
            <a:r>
              <a:rPr lang="de-DE" sz="1200" b="0" i="0" u="none" kern="1200" dirty="0" smtClean="0">
                <a:solidFill>
                  <a:schemeClr val="tx1"/>
                </a:solidFill>
                <a:effectLst/>
                <a:latin typeface="Arial" charset="0"/>
                <a:ea typeface="+mn-ea"/>
                <a:cs typeface="+mn-cs"/>
              </a:rPr>
              <a:t>, sind verpflichtet für die Dauer ihres Asylverfahrens in einer Erstaufnahmeeinrichtung zu wohnen. Sie dürfen weder eine Arbeit aufnehmen, noch eine Ausbildung beginnen. </a:t>
            </a:r>
          </a:p>
          <a:p>
            <a:endParaRPr lang="de-DE" sz="1200" b="0" i="0" u="none" kern="1200" dirty="0" smtClean="0">
              <a:solidFill>
                <a:schemeClr val="tx1"/>
              </a:solidFill>
              <a:effectLst/>
              <a:latin typeface="Arial" charset="0"/>
              <a:ea typeface="+mn-ea"/>
              <a:cs typeface="+mn-cs"/>
            </a:endParaRPr>
          </a:p>
          <a:p>
            <a:r>
              <a:rPr lang="de-DE" b="0" i="0" u="none" dirty="0" smtClean="0"/>
              <a:t>Sichere Herkunftsländer sind Albanien, Bosnien und Herzegowina, Kosovo, Mazedonien, Montenegro, Serbien und auch Ghana und Senegal (Anlage 2 zu § 29 </a:t>
            </a:r>
            <a:r>
              <a:rPr lang="de-DE" b="0" i="0" u="none" dirty="0" err="1" smtClean="0"/>
              <a:t>AsylG</a:t>
            </a:r>
            <a:r>
              <a:rPr lang="de-DE" b="0" i="0" u="none" dirty="0" smtClean="0"/>
              <a:t>).</a:t>
            </a:r>
          </a:p>
        </p:txBody>
      </p:sp>
      <p:sp>
        <p:nvSpPr>
          <p:cNvPr id="4" name="Foliennummernplatzhalter 3"/>
          <p:cNvSpPr>
            <a:spLocks noGrp="1"/>
          </p:cNvSpPr>
          <p:nvPr>
            <p:ph type="sldNum" sz="quarter" idx="10"/>
          </p:nvPr>
        </p:nvSpPr>
        <p:spPr/>
        <p:txBody>
          <a:bodyPr/>
          <a:lstStyle/>
          <a:p>
            <a:fld id="{9B01A3C9-0BCF-401E-AB78-2159E2565C14}" type="slidenum">
              <a:rPr lang="de-DE" smtClean="0"/>
              <a:t>5</a:t>
            </a:fld>
            <a:endParaRPr lang="de-DE"/>
          </a:p>
        </p:txBody>
      </p:sp>
    </p:spTree>
    <p:extLst>
      <p:ext uri="{BB962C8B-B14F-4D97-AF65-F5344CB8AC3E}">
        <p14:creationId xmlns:p14="http://schemas.microsoft.com/office/powerpoint/2010/main" val="152529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Arial" charset="0"/>
                <a:ea typeface="+mn-ea"/>
                <a:cs typeface="+mn-cs"/>
              </a:rPr>
              <a:t>Nach der Entscheidung im Asylverfahren können die Betroffenen, selbst im Falle einer Ablehnung, die Bundesrepublik oftmals nicht verlassen. Wenn sie zum Beispiel nicht reisefähig sind, kein Pass für eine Rückkehr vorliegt oder die Situation im Herkunftsland eine Rückreise nicht zulässt, erhalten sie eine </a:t>
            </a:r>
            <a:r>
              <a:rPr lang="de-DE" sz="1200" b="1" i="0" u="none" strike="noStrike" kern="1200" baseline="0" dirty="0" smtClean="0">
                <a:solidFill>
                  <a:schemeClr val="tx1"/>
                </a:solidFill>
                <a:latin typeface="Arial" charset="0"/>
                <a:ea typeface="+mn-ea"/>
                <a:cs typeface="+mn-cs"/>
              </a:rPr>
              <a:t>Duldung</a:t>
            </a:r>
            <a:r>
              <a:rPr lang="de-DE" sz="1200" b="0" i="0" u="none" strike="noStrike" kern="1200" baseline="0" dirty="0" smtClean="0">
                <a:solidFill>
                  <a:schemeClr val="tx1"/>
                </a:solidFill>
                <a:latin typeface="Arial" charset="0"/>
                <a:ea typeface="+mn-ea"/>
                <a:cs typeface="+mn-cs"/>
              </a:rPr>
              <a:t> nach § 60 a AufenthG4 oder eine Aufenthaltserlaubnis aus humanitären Gründen nach § 25 Abs. 5 </a:t>
            </a:r>
            <a:r>
              <a:rPr lang="de-DE" sz="1200" b="0" i="0" u="none" strike="noStrike" kern="1200" baseline="0" dirty="0" err="1" smtClean="0">
                <a:solidFill>
                  <a:schemeClr val="tx1"/>
                </a:solidFill>
                <a:latin typeface="Arial" charset="0"/>
                <a:ea typeface="+mn-ea"/>
                <a:cs typeface="+mn-cs"/>
              </a:rPr>
              <a:t>AufenthG</a:t>
            </a:r>
            <a:r>
              <a:rPr lang="de-DE" sz="1200" b="0" i="0" u="none" strike="noStrike" kern="1200" baseline="0" dirty="0" smtClean="0">
                <a:solidFill>
                  <a:schemeClr val="tx1"/>
                </a:solidFill>
                <a:latin typeface="Arial"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de-D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e-DE" dirty="0" smtClean="0"/>
              <a:t>Die Abschiebung eines Ausländers ist auszusetzen, solange sie aus tatsächlichen oder rechtlichen Gründen unmöglich ist und keine Aufenthaltserlaubnis erteilt wird. Das ist zum </a:t>
            </a:r>
            <a:r>
              <a:rPr lang="de-DE" baseline="0" dirty="0" smtClean="0"/>
              <a:t>Beispiel der Fall, wenn die vorübergehende Anwesenheit im Bundesgebiet für ein Strafverfahren wegen eines Verbrechens von der Staatsanwaltschaft oder dem Strafgericht für sachgerecht erachtet wird, weil ohne seine Angaben die Erforschung des Sachverhalt erschwert oder unmöglich wäre. </a:t>
            </a:r>
          </a:p>
          <a:p>
            <a:pPr marL="0" marR="0" indent="0" algn="l" defTabSz="914400" rtl="0" eaLnBrk="1" fontAlgn="base" latinLnBrk="0" hangingPunct="1">
              <a:lnSpc>
                <a:spcPct val="100000"/>
              </a:lnSpc>
              <a:spcBef>
                <a:spcPct val="30000"/>
              </a:spcBef>
              <a:spcAft>
                <a:spcPct val="0"/>
              </a:spcAft>
              <a:buClrTx/>
              <a:buSzTx/>
              <a:buFontTx/>
              <a:buNone/>
              <a:tabLst/>
              <a:defRPr/>
            </a:pPr>
            <a:r>
              <a:rPr lang="de-DE" dirty="0" smtClean="0"/>
              <a:t>Einem Ausländer kann auch eine Duldung erteilt werden, wenn dringende persönliche Gründe oder erhebliche öffentliche Interessen seine vorübergehende weitere Anwesenheit im Bundesgebiet erfordern. Ein solcher Fall liegt zum Beispiel vor,</a:t>
            </a:r>
            <a:r>
              <a:rPr lang="de-DE" baseline="0" dirty="0" smtClean="0"/>
              <a:t> wenn d</a:t>
            </a:r>
            <a:r>
              <a:rPr lang="de-DE" dirty="0" smtClean="0"/>
              <a:t>er Ausländer eine qualifizierte Berufsausbildung in Deutschland vor Vollendung des 21. Lebensjahres aufnimmt oder aufgenommen hat und nicht aus einem sicheren Herkunftsstaat stammt. </a:t>
            </a:r>
          </a:p>
          <a:p>
            <a:pPr marL="0" marR="0" indent="0" algn="l" defTabSz="914400" rtl="0" eaLnBrk="1" fontAlgn="base" latinLnBrk="0" hangingPunct="1">
              <a:lnSpc>
                <a:spcPct val="100000"/>
              </a:lnSpc>
              <a:spcBef>
                <a:spcPct val="30000"/>
              </a:spcBef>
              <a:spcAft>
                <a:spcPct val="0"/>
              </a:spcAft>
              <a:buClrTx/>
              <a:buSzTx/>
              <a:buFontTx/>
              <a:buNone/>
              <a:tabLst/>
              <a:defRPr/>
            </a:pPr>
            <a:endParaRPr lang="de-DE" i="1" u="sng"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e-DE" sz="1200" b="1" kern="1200" dirty="0" smtClean="0">
                <a:solidFill>
                  <a:schemeClr val="tx1"/>
                </a:solidFill>
                <a:effectLst/>
                <a:latin typeface="Arial" charset="0"/>
                <a:ea typeface="+mn-ea"/>
                <a:cs typeface="+mn-cs"/>
              </a:rPr>
              <a:t>Geduldete </a:t>
            </a:r>
            <a:r>
              <a:rPr lang="de-DE" sz="1200" kern="1200" dirty="0" smtClean="0">
                <a:solidFill>
                  <a:schemeClr val="tx1"/>
                </a:solidFill>
                <a:effectLst/>
                <a:latin typeface="Arial" charset="0"/>
                <a:ea typeface="+mn-ea"/>
                <a:cs typeface="+mn-cs"/>
              </a:rPr>
              <a:t>unterliegen in den ersten 3 Monaten ihres Aufenthalts in Deutschland einem Beschäftigungsverbot. Beschäftigungen bei denen die Zustimmung der BA nicht erforderlich ist, können ab dem ersten Tag der Duldung aufgenommen werden. Dies sind z.B. der Beginn einer Ausbildung</a:t>
            </a:r>
            <a:r>
              <a:rPr lang="de-DE" sz="1200" kern="1200" baseline="0" dirty="0" smtClean="0">
                <a:solidFill>
                  <a:schemeClr val="tx1"/>
                </a:solidFill>
                <a:effectLst/>
                <a:latin typeface="Arial" charset="0"/>
                <a:ea typeface="+mn-ea"/>
                <a:cs typeface="+mn-cs"/>
              </a:rPr>
              <a:t> oder </a:t>
            </a:r>
            <a:r>
              <a:rPr lang="de-DE" sz="1200" kern="1200" dirty="0" smtClean="0">
                <a:solidFill>
                  <a:schemeClr val="tx1"/>
                </a:solidFill>
                <a:effectLst/>
                <a:latin typeface="Arial" charset="0"/>
                <a:ea typeface="+mn-ea"/>
                <a:cs typeface="+mn-cs"/>
              </a:rPr>
              <a:t>Beschäftigungen </a:t>
            </a:r>
            <a:r>
              <a:rPr lang="de-DE" sz="1200" u="none" kern="1200" dirty="0" smtClean="0">
                <a:solidFill>
                  <a:schemeClr val="tx1"/>
                </a:solidFill>
                <a:effectLst/>
                <a:latin typeface="Arial" charset="0"/>
                <a:ea typeface="+mn-ea"/>
                <a:cs typeface="+mn-cs"/>
              </a:rPr>
              <a:t>in Engpass-Berufen</a:t>
            </a:r>
            <a:r>
              <a:rPr lang="de-DE" sz="1200" kern="1200" dirty="0" smtClean="0">
                <a:solidFill>
                  <a:schemeClr val="tx1"/>
                </a:solidFill>
                <a:effectLst/>
                <a:latin typeface="Arial" charset="0"/>
                <a:ea typeface="+mn-ea"/>
                <a:cs typeface="+mn-cs"/>
              </a:rPr>
              <a:t>, die auf der Positivliste stehen. </a:t>
            </a:r>
          </a:p>
          <a:p>
            <a:endParaRPr lang="de-DE"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de-DE" i="1" u="sng" dirty="0"/>
          </a:p>
        </p:txBody>
      </p:sp>
      <p:sp>
        <p:nvSpPr>
          <p:cNvPr id="4" name="Foliennummernplatzhalter 3"/>
          <p:cNvSpPr>
            <a:spLocks noGrp="1"/>
          </p:cNvSpPr>
          <p:nvPr>
            <p:ph type="sldNum" sz="quarter" idx="10"/>
          </p:nvPr>
        </p:nvSpPr>
        <p:spPr/>
        <p:txBody>
          <a:bodyPr/>
          <a:lstStyle/>
          <a:p>
            <a:fld id="{9B01A3C9-0BCF-401E-AB78-2159E2565C14}" type="slidenum">
              <a:rPr lang="de-DE" smtClean="0"/>
              <a:t>6</a:t>
            </a:fld>
            <a:endParaRPr lang="de-DE"/>
          </a:p>
        </p:txBody>
      </p:sp>
    </p:spTree>
    <p:extLst>
      <p:ext uri="{BB962C8B-B14F-4D97-AF65-F5344CB8AC3E}">
        <p14:creationId xmlns:p14="http://schemas.microsoft.com/office/powerpoint/2010/main" val="1005904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b="1" kern="1200" dirty="0" smtClean="0">
                <a:solidFill>
                  <a:schemeClr val="tx1"/>
                </a:solidFill>
                <a:effectLst/>
                <a:latin typeface="Arial" charset="0"/>
                <a:ea typeface="+mn-ea"/>
                <a:cs typeface="+mn-cs"/>
              </a:rPr>
              <a:t>Asylberechtigte / anerkannte Flüchtlinge </a:t>
            </a:r>
            <a:r>
              <a:rPr lang="de-DE" sz="1200" kern="1200" dirty="0" smtClean="0">
                <a:solidFill>
                  <a:schemeClr val="tx1"/>
                </a:solidFill>
                <a:effectLst/>
                <a:latin typeface="Arial" charset="0"/>
                <a:ea typeface="+mn-ea"/>
                <a:cs typeface="+mn-cs"/>
              </a:rPr>
              <a:t>sind inländischen Arbeitnehmerinnen und Arbeitnehmern gleichgestellt und haben einen unbeschränkten Zugang zum deutschen Arbeitsmarkt.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1200" kern="1200" dirty="0" smtClean="0">
              <a:solidFill>
                <a:schemeClr val="tx1"/>
              </a:solidFill>
              <a:effectLst/>
              <a:latin typeface="Arial" charset="0"/>
              <a:ea typeface="+mn-ea"/>
              <a:cs typeface="+mn-cs"/>
            </a:endParaRPr>
          </a:p>
          <a:p>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7</a:t>
            </a:fld>
            <a:endParaRPr lang="de-DE"/>
          </a:p>
        </p:txBody>
      </p:sp>
    </p:spTree>
    <p:extLst>
      <p:ext uri="{BB962C8B-B14F-4D97-AF65-F5344CB8AC3E}">
        <p14:creationId xmlns:p14="http://schemas.microsoft.com/office/powerpoint/2010/main" val="201355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lvl="0" indent="-285750">
              <a:buFont typeface="Wingdings" panose="05000000000000000000" pitchFamily="2" charset="2"/>
              <a:buChar char="Ø"/>
            </a:pPr>
            <a:r>
              <a:rPr lang="de-DE" i="1" dirty="0" smtClean="0"/>
              <a:t>Erwerbstätigkeit nicht gestattet</a:t>
            </a:r>
          </a:p>
          <a:p>
            <a:pPr marL="0" lvl="0" indent="0">
              <a:buFont typeface="Wingdings" panose="05000000000000000000" pitchFamily="2" charset="2"/>
              <a:buNone/>
            </a:pPr>
            <a:r>
              <a:rPr lang="de-DE" i="1" dirty="0" smtClean="0"/>
              <a:t> </a:t>
            </a:r>
          </a:p>
          <a:p>
            <a:pPr marL="285750" lvl="0" indent="-285750">
              <a:buFont typeface="Wingdings" panose="05000000000000000000" pitchFamily="2" charset="2"/>
              <a:buChar char="Ø"/>
            </a:pPr>
            <a:r>
              <a:rPr lang="de-DE" i="1" dirty="0" smtClean="0"/>
              <a:t>Erwerbstätigkeit nur mit Zustimmung der Ausländerbehörde gestattet  </a:t>
            </a:r>
          </a:p>
          <a:p>
            <a:pPr marL="171450" lvl="0" indent="-171450">
              <a:buFont typeface="Wingdings" panose="05000000000000000000" pitchFamily="2" charset="2"/>
              <a:buChar char="§"/>
            </a:pPr>
            <a:r>
              <a:rPr lang="de-DE" dirty="0" smtClean="0"/>
              <a:t>Beschränkung auf eine bestimmte berufliche Tätigkeit, einen bestimmten Betrieb sowie einen bestimmten Agenturbezirk</a:t>
            </a:r>
          </a:p>
          <a:p>
            <a:pPr marL="171450" lvl="0" indent="-171450">
              <a:buFont typeface="Wingdings" panose="05000000000000000000" pitchFamily="2" charset="2"/>
              <a:buChar char="§"/>
            </a:pPr>
            <a:r>
              <a:rPr lang="de-DE" dirty="0" smtClean="0"/>
              <a:t>befristet auf maximal drei Jahre</a:t>
            </a:r>
          </a:p>
          <a:p>
            <a:pPr marL="171450" lvl="0" indent="-171450">
              <a:buFont typeface="Wingdings" panose="05000000000000000000" pitchFamily="2" charset="2"/>
              <a:buChar char="§"/>
            </a:pPr>
            <a:r>
              <a:rPr lang="de-DE" dirty="0" smtClean="0"/>
              <a:t>endet das Beschäftigungsverhältnis, erlischt auch die Erlaubnis zur Beschäftigung</a:t>
            </a:r>
          </a:p>
          <a:p>
            <a:pPr marL="285750" lvl="0" indent="-285750">
              <a:buFont typeface="Wingdings" panose="05000000000000000000" pitchFamily="2" charset="2"/>
              <a:buChar char="Ø"/>
            </a:pPr>
            <a:endParaRPr lang="de-DE" i="1" dirty="0" smtClean="0"/>
          </a:p>
          <a:p>
            <a:pPr marL="285750" lvl="0" indent="-285750">
              <a:buFont typeface="Wingdings" panose="05000000000000000000" pitchFamily="2" charset="2"/>
              <a:buChar char="Ø"/>
            </a:pPr>
            <a:r>
              <a:rPr lang="de-DE" i="1" dirty="0" smtClean="0"/>
              <a:t>Erwerbstätigkeit gestattet</a:t>
            </a:r>
          </a:p>
          <a:p>
            <a:pPr marL="0" lvl="0" indent="-191700">
              <a:buFont typeface="Wingdings" panose="05000000000000000000" pitchFamily="2" charset="2"/>
              <a:buChar char="§"/>
            </a:pPr>
            <a:r>
              <a:rPr lang="de-DE" dirty="0" smtClean="0"/>
              <a:t>Erteilung ohne Einschränkung</a:t>
            </a:r>
          </a:p>
          <a:p>
            <a:pPr marL="0" lvl="0" indent="-191700">
              <a:buFont typeface="Wingdings" panose="05000000000000000000" pitchFamily="2" charset="2"/>
              <a:buChar char="§"/>
            </a:pPr>
            <a:r>
              <a:rPr lang="de-DE" dirty="0" smtClean="0"/>
              <a:t>Gleichstellung mit inländischen Arbeitnehmerinnen und Arbeitnehmern</a:t>
            </a:r>
            <a:endParaRPr lang="de-DE" dirty="0"/>
          </a:p>
        </p:txBody>
      </p:sp>
      <p:sp>
        <p:nvSpPr>
          <p:cNvPr id="4" name="Foliennummernplatzhalter 3"/>
          <p:cNvSpPr>
            <a:spLocks noGrp="1"/>
          </p:cNvSpPr>
          <p:nvPr>
            <p:ph type="sldNum" sz="quarter" idx="10"/>
          </p:nvPr>
        </p:nvSpPr>
        <p:spPr/>
        <p:txBody>
          <a:bodyPr/>
          <a:lstStyle/>
          <a:p>
            <a:fld id="{9B01A3C9-0BCF-401E-AB78-2159E2565C14}" type="slidenum">
              <a:rPr lang="de-DE" smtClean="0"/>
              <a:t>8</a:t>
            </a:fld>
            <a:endParaRPr lang="de-DE" dirty="0"/>
          </a:p>
        </p:txBody>
      </p:sp>
    </p:spTree>
    <p:extLst>
      <p:ext uri="{BB962C8B-B14F-4D97-AF65-F5344CB8AC3E}">
        <p14:creationId xmlns:p14="http://schemas.microsoft.com/office/powerpoint/2010/main" val="2162534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B01A3C9-0BCF-401E-AB78-2159E2565C14}" type="slidenum">
              <a:rPr lang="de-DE" smtClean="0"/>
              <a:t>9</a:t>
            </a:fld>
            <a:endParaRPr lang="de-DE"/>
          </a:p>
        </p:txBody>
      </p:sp>
    </p:spTree>
    <p:extLst>
      <p:ext uri="{BB962C8B-B14F-4D97-AF65-F5344CB8AC3E}">
        <p14:creationId xmlns:p14="http://schemas.microsoft.com/office/powerpoint/2010/main" val="8705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de-DE" b="1" i="0" u="none" strike="noStrike" kern="0" cap="none" spc="0" normalizeH="0" baseline="0" noProof="0" dirty="0" smtClean="0">
                <a:ln>
                  <a:noFill/>
                </a:ln>
                <a:uLnTx/>
                <a:uFillTx/>
                <a:latin typeface="Arial"/>
                <a:ea typeface="Calibri"/>
                <a:cs typeface="Times New Roman"/>
              </a:rPr>
              <a:t>1. Einstellung</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de-DE" i="0" u="none" strike="noStrike" kern="0" cap="none" spc="0" normalizeH="0" baseline="0" noProof="0" dirty="0" smtClean="0">
                <a:ln>
                  <a:noFill/>
                </a:ln>
                <a:uLnTx/>
                <a:uFillTx/>
                <a:latin typeface="Arial"/>
                <a:ea typeface="Calibri"/>
                <a:cs typeface="Times New Roman"/>
              </a:rPr>
              <a:t>Sie kennen eine/</a:t>
            </a:r>
            <a:r>
              <a:rPr kumimoji="0" lang="de-DE" i="0" u="none" strike="noStrike" kern="0" cap="none" spc="0" normalizeH="0" baseline="0" noProof="0" dirty="0" err="1" smtClean="0">
                <a:ln>
                  <a:noFill/>
                </a:ln>
                <a:uLnTx/>
                <a:uFillTx/>
                <a:latin typeface="Arial"/>
                <a:ea typeface="Calibri"/>
                <a:cs typeface="Times New Roman"/>
              </a:rPr>
              <a:t>n</a:t>
            </a:r>
            <a:r>
              <a:rPr kumimoji="0" lang="de-DE" i="0" u="none" strike="noStrike" kern="0" cap="none" spc="0" normalizeH="0" noProof="0" dirty="0" smtClean="0">
                <a:ln>
                  <a:noFill/>
                </a:ln>
                <a:uLnTx/>
                <a:uFillTx/>
                <a:latin typeface="Arial"/>
                <a:ea typeface="Calibri"/>
                <a:cs typeface="Times New Roman"/>
              </a:rPr>
              <a:t> </a:t>
            </a:r>
            <a:r>
              <a:rPr lang="de-DE" kern="0" dirty="0" smtClean="0">
                <a:latin typeface="Arial"/>
                <a:ea typeface="Calibri"/>
                <a:cs typeface="Times New Roman"/>
              </a:rPr>
              <a:t>Asylbewerber/in oder Geduldete/</a:t>
            </a:r>
            <a:r>
              <a:rPr lang="de-DE" kern="0" dirty="0" err="1" smtClean="0">
                <a:latin typeface="Arial"/>
                <a:ea typeface="Calibri"/>
                <a:cs typeface="Times New Roman"/>
              </a:rPr>
              <a:t>n</a:t>
            </a:r>
            <a:r>
              <a:rPr lang="de-DE" kern="0" dirty="0" smtClean="0">
                <a:latin typeface="Arial"/>
                <a:ea typeface="Calibri"/>
                <a:cs typeface="Times New Roman"/>
              </a:rPr>
              <a:t>, die/</a:t>
            </a:r>
            <a:r>
              <a:rPr kumimoji="0" lang="de-DE" i="0" u="none" strike="noStrike" kern="0" cap="none" spc="0" normalizeH="0" noProof="0" dirty="0" smtClean="0">
                <a:ln>
                  <a:noFill/>
                </a:ln>
                <a:uLnTx/>
                <a:uFillTx/>
                <a:latin typeface="Arial"/>
                <a:ea typeface="Calibri"/>
                <a:cs typeface="Times New Roman"/>
              </a:rPr>
              <a:t>den Sie gern in Ihrem Unternehmen einstellen möchten.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de-DE" b="1" i="0" u="none" strike="noStrike" kern="0" cap="none" spc="0" normalizeH="0" baseline="0" noProof="0" dirty="0" smtClean="0">
                <a:ln>
                  <a:noFill/>
                </a:ln>
                <a:uLnTx/>
                <a:uFillTx/>
                <a:latin typeface="Arial"/>
                <a:ea typeface="Calibri"/>
                <a:cs typeface="Times New Roman"/>
              </a:rPr>
              <a:t>2. Personalsuche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de-DE" i="0" u="none" strike="noStrike" kern="0" cap="none" spc="0" normalizeH="0" baseline="0" noProof="0" dirty="0" smtClean="0">
                <a:ln>
                  <a:noFill/>
                </a:ln>
                <a:uLnTx/>
                <a:uFillTx/>
                <a:latin typeface="Arial" panose="020B0604020202020204" pitchFamily="34" charset="0"/>
                <a:ea typeface="Calibri"/>
                <a:cs typeface="Arial" panose="020B0604020202020204" pitchFamily="34" charset="0"/>
              </a:rPr>
              <a:t>Sie haben Personalbedarf  und können sic</a:t>
            </a:r>
            <a:r>
              <a:rPr lang="de-DE" kern="0" dirty="0" smtClean="0">
                <a:latin typeface="Arial" panose="020B0604020202020204" pitchFamily="34" charset="0"/>
                <a:ea typeface="Calibri"/>
                <a:cs typeface="Arial" panose="020B0604020202020204" pitchFamily="34" charset="0"/>
              </a:rPr>
              <a:t>h auch vorstellen,</a:t>
            </a:r>
            <a:r>
              <a:rPr lang="de-DE" kern="0" baseline="0" dirty="0" smtClean="0">
                <a:latin typeface="Arial" panose="020B0604020202020204" pitchFamily="34" charset="0"/>
                <a:ea typeface="Calibri"/>
                <a:cs typeface="Arial" panose="020B0604020202020204" pitchFamily="34" charset="0"/>
              </a:rPr>
              <a:t> </a:t>
            </a:r>
            <a:r>
              <a:rPr lang="de-DE" kern="0" dirty="0" smtClean="0">
                <a:latin typeface="Arial" panose="020B0604020202020204" pitchFamily="34" charset="0"/>
                <a:ea typeface="Calibri"/>
                <a:cs typeface="Arial" panose="020B0604020202020204" pitchFamily="34" charset="0"/>
              </a:rPr>
              <a:t>eine/</a:t>
            </a:r>
            <a:r>
              <a:rPr lang="de-DE" kern="0" dirty="0" err="1" smtClean="0">
                <a:latin typeface="Arial" panose="020B0604020202020204" pitchFamily="34" charset="0"/>
                <a:ea typeface="Calibri"/>
                <a:cs typeface="Arial" panose="020B0604020202020204" pitchFamily="34" charset="0"/>
              </a:rPr>
              <a:t>n</a:t>
            </a:r>
            <a:r>
              <a:rPr lang="de-DE" kern="0" dirty="0" smtClean="0">
                <a:latin typeface="Arial" panose="020B0604020202020204" pitchFamily="34" charset="0"/>
                <a:ea typeface="Calibri"/>
                <a:cs typeface="Arial" panose="020B0604020202020204" pitchFamily="34" charset="0"/>
              </a:rPr>
              <a:t> Asylbewerber/in oder Geduldete/</a:t>
            </a:r>
            <a:r>
              <a:rPr lang="de-DE" kern="0" dirty="0" err="1" smtClean="0">
                <a:latin typeface="Arial" panose="020B0604020202020204" pitchFamily="34" charset="0"/>
                <a:ea typeface="Calibri"/>
                <a:cs typeface="Arial" panose="020B0604020202020204" pitchFamily="34" charset="0"/>
              </a:rPr>
              <a:t>n</a:t>
            </a:r>
            <a:r>
              <a:rPr lang="de-DE" kern="0" dirty="0" smtClean="0">
                <a:latin typeface="Arial" panose="020B0604020202020204" pitchFamily="34" charset="0"/>
                <a:ea typeface="Calibri"/>
                <a:cs typeface="Arial" panose="020B0604020202020204" pitchFamily="34" charset="0"/>
              </a:rPr>
              <a:t>  einzustellen.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b="1" kern="0" dirty="0" smtClean="0">
                <a:latin typeface="Arial" panose="020B0604020202020204" pitchFamily="34" charset="0"/>
                <a:ea typeface="Calibri"/>
                <a:cs typeface="Arial" panose="020B0604020202020204" pitchFamily="34" charset="0"/>
              </a:rPr>
              <a:t>3. Förderung</a:t>
            </a:r>
          </a:p>
          <a:p>
            <a:pPr lvl="0">
              <a:lnSpc>
                <a:spcPct val="100000"/>
              </a:lnSpc>
              <a:spcBef>
                <a:spcPct val="30000"/>
              </a:spcBef>
              <a:spcAft>
                <a:spcPts val="2000"/>
              </a:spcAft>
              <a:buClr>
                <a:srgbClr val="E2001A"/>
              </a:buClr>
              <a:defRPr/>
            </a:pPr>
            <a:r>
              <a:rPr lang="de-DE" sz="1200" kern="0" dirty="0" smtClean="0">
                <a:latin typeface="Arial" panose="020B0604020202020204" pitchFamily="34" charset="0"/>
                <a:ea typeface="Calibri"/>
                <a:cs typeface="Arial" panose="020B0604020202020204" pitchFamily="34" charset="0"/>
              </a:rPr>
              <a:t>Sie wollen sich allgemein über Fördermöglichkeiten und Voraussetzungen zur Beschäftigung von Asylbewerber/innen oder Geduldeten informieren.</a:t>
            </a:r>
            <a:endParaRPr lang="de-DE" sz="1200" kern="0" dirty="0">
              <a:latin typeface="Arial" panose="020B0604020202020204" pitchFamily="34" charset="0"/>
              <a:ea typeface="Calibri"/>
              <a:cs typeface="Arial" panose="020B0604020202020204" pitchFamily="34" charset="0"/>
            </a:endParaRPr>
          </a:p>
        </p:txBody>
      </p:sp>
      <p:sp>
        <p:nvSpPr>
          <p:cNvPr id="4" name="Foliennummernplatzhalter 3"/>
          <p:cNvSpPr>
            <a:spLocks noGrp="1"/>
          </p:cNvSpPr>
          <p:nvPr>
            <p:ph type="sldNum" sz="quarter" idx="10"/>
          </p:nvPr>
        </p:nvSpPr>
        <p:spPr/>
        <p:txBody>
          <a:bodyPr/>
          <a:lstStyle/>
          <a:p>
            <a:fld id="{9B01A3C9-0BCF-401E-AB78-2159E2565C14}" type="slidenum">
              <a:rPr lang="de-DE" smtClean="0"/>
              <a:t>10</a:t>
            </a:fld>
            <a:endParaRPr lang="de-DE"/>
          </a:p>
        </p:txBody>
      </p:sp>
    </p:spTree>
    <p:extLst>
      <p:ext uri="{BB962C8B-B14F-4D97-AF65-F5344CB8AC3E}">
        <p14:creationId xmlns:p14="http://schemas.microsoft.com/office/powerpoint/2010/main" val="142499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itel 4"/>
          <p:cNvSpPr>
            <a:spLocks noGrp="1"/>
          </p:cNvSpPr>
          <p:nvPr>
            <p:ph type="title" hasCustomPrompt="1"/>
          </p:nvPr>
        </p:nvSpPr>
        <p:spPr>
          <a:xfrm>
            <a:off x="687388" y="924015"/>
            <a:ext cx="7769225" cy="1016366"/>
          </a:xfrm>
          <a:prstGeom prst="rect">
            <a:avLst/>
          </a:prstGeom>
        </p:spPr>
        <p:txBody>
          <a:bodyPr wrap="square" lIns="0" tIns="0" rIns="0" bIns="0" anchor="t">
            <a:spAutoFit/>
          </a:bodyPr>
          <a:lstStyle>
            <a:lvl1pPr algn="l">
              <a:lnSpc>
                <a:spcPct val="100000"/>
              </a:lnSpc>
              <a:spcAft>
                <a:spcPts val="0"/>
              </a:spcAft>
              <a:defRPr lang="de-DE" sz="3300" b="1" kern="1200" baseline="0" dirty="0">
                <a:latin typeface="Arial" pitchFamily="34" charset="0"/>
                <a:cs typeface="Arial" pitchFamily="34" charset="0"/>
              </a:defRPr>
            </a:lvl1pPr>
          </a:lstStyle>
          <a:p>
            <a:r>
              <a:rPr lang="de-DE" dirty="0" smtClean="0"/>
              <a:t>Hier steht der Titel ihrer Präsentation.</a:t>
            </a:r>
            <a:br>
              <a:rPr lang="de-DE" dirty="0" smtClean="0"/>
            </a:br>
            <a:r>
              <a:rPr lang="de-DE" dirty="0" smtClean="0"/>
              <a:t>Groß und prägnant.</a:t>
            </a:r>
            <a:endParaRPr lang="de-DE" dirty="0"/>
          </a:p>
        </p:txBody>
      </p:sp>
      <p:sp>
        <p:nvSpPr>
          <p:cNvPr id="7" name="Textplatzhalter 11"/>
          <p:cNvSpPr>
            <a:spLocks noGrp="1"/>
          </p:cNvSpPr>
          <p:nvPr>
            <p:ph type="body" sz="quarter" idx="12" hasCustomPrompt="1"/>
          </p:nvPr>
        </p:nvSpPr>
        <p:spPr>
          <a:xfrm>
            <a:off x="703263" y="467628"/>
            <a:ext cx="7753350"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marL="0" lvl="0" indent="0">
              <a:spcBef>
                <a:spcPts val="0"/>
              </a:spcBef>
              <a:spcAft>
                <a:spcPts val="200"/>
              </a:spcAft>
            </a:pPr>
            <a:r>
              <a:rPr kumimoji="0" lang="de-DE" sz="1500" b="0" i="0" u="none" strike="noStrike" kern="0" cap="none" spc="0" normalizeH="0" baseline="0" noProof="0" dirty="0" smtClean="0">
                <a:ln>
                  <a:noFill/>
                </a:ln>
                <a:solidFill>
                  <a:srgbClr val="FFFFFF"/>
                </a:solidFill>
                <a:effectLst/>
                <a:uLnTx/>
                <a:uFillTx/>
                <a:latin typeface="Arial"/>
                <a:ea typeface="+mn-ea"/>
                <a:cs typeface="+mn-cs"/>
              </a:rPr>
              <a:t>Optionaler Text: Thema | Version | Datum</a:t>
            </a:r>
            <a:endParaRPr kumimoji="0" lang="de-DE"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594999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und Bild hoch">
    <p:spTree>
      <p:nvGrpSpPr>
        <p:cNvPr id="1" name=""/>
        <p:cNvGrpSpPr/>
        <p:nvPr/>
      </p:nvGrpSpPr>
      <p:grpSpPr>
        <a:xfrm>
          <a:off x="0" y="0"/>
          <a:ext cx="0" cy="0"/>
          <a:chOff x="0" y="0"/>
          <a:chExt cx="0" cy="0"/>
        </a:xfrm>
      </p:grpSpPr>
      <p:sp>
        <p:nvSpPr>
          <p:cNvPr id="5" name="Bildplatzhalter 4"/>
          <p:cNvSpPr>
            <a:spLocks noGrp="1"/>
          </p:cNvSpPr>
          <p:nvPr>
            <p:ph type="pic" sz="quarter" idx="13" hasCustomPrompt="1"/>
          </p:nvPr>
        </p:nvSpPr>
        <p:spPr>
          <a:xfrm>
            <a:off x="4583113" y="1669026"/>
            <a:ext cx="3873500" cy="4871474"/>
          </a:xfrm>
          <a:prstGeom prst="rect">
            <a:avLst/>
          </a:prstGeom>
        </p:spPr>
        <p:txBody>
          <a:bodyPr/>
          <a:lstStyle>
            <a:lvl1pPr marL="0" indent="0">
              <a:buFontTx/>
              <a:buNone/>
              <a:defRPr/>
            </a:lvl1pPr>
          </a:lstStyle>
          <a:p>
            <a:r>
              <a:rPr lang="de-DE" dirty="0" smtClean="0"/>
              <a:t>Abbildung</a:t>
            </a:r>
            <a:endParaRPr lang="de-DE" dirty="0"/>
          </a:p>
        </p:txBody>
      </p:sp>
      <p:sp>
        <p:nvSpPr>
          <p:cNvPr id="8" name="Titel 4"/>
          <p:cNvSpPr>
            <a:spLocks noGrp="1"/>
          </p:cNvSpPr>
          <p:nvPr>
            <p:ph type="title" hasCustomPrompt="1"/>
          </p:nvPr>
        </p:nvSpPr>
        <p:spPr>
          <a:xfrm>
            <a:off x="697774" y="293567"/>
            <a:ext cx="7758839" cy="732173"/>
          </a:xfrm>
          <a:prstGeom prst="rect">
            <a:avLst/>
          </a:prstGeom>
        </p:spPr>
        <p:txBody>
          <a:bodyPr wrap="square" lIns="0" tIns="0" rIns="0" bIns="0" anchor="t">
            <a:noAutofit/>
          </a:bodyPr>
          <a:lstStyle>
            <a:lvl1pPr algn="l">
              <a:lnSpc>
                <a:spcPct val="100000"/>
              </a:lnSpc>
              <a:spcAft>
                <a:spcPts val="0"/>
              </a:spcAft>
              <a:defRPr lang="de-DE" sz="2400" b="1" kern="1200" baseline="0" dirty="0">
                <a:solidFill>
                  <a:schemeClr val="bg1"/>
                </a:solidFill>
                <a:latin typeface="Arial" pitchFamily="34" charset="0"/>
                <a:cs typeface="Arial" pitchFamily="34" charset="0"/>
              </a:defRPr>
            </a:lvl1pPr>
          </a:lstStyle>
          <a:p>
            <a:r>
              <a:rPr lang="de-DE" dirty="0" smtClean="0"/>
              <a:t>Hier steht der Titel zu diesem Teil </a:t>
            </a:r>
            <a:br>
              <a:rPr lang="de-DE" dirty="0" smtClean="0"/>
            </a:br>
            <a:r>
              <a:rPr lang="de-DE" dirty="0" smtClean="0"/>
              <a:t>Ihrer Präsentation</a:t>
            </a:r>
            <a:endParaRPr lang="de-DE" dirty="0"/>
          </a:p>
        </p:txBody>
      </p:sp>
      <p:sp>
        <p:nvSpPr>
          <p:cNvPr id="6" name="Textplatzhalter 6"/>
          <p:cNvSpPr>
            <a:spLocks noGrp="1"/>
          </p:cNvSpPr>
          <p:nvPr>
            <p:ph type="body" sz="quarter" idx="16" hasCustomPrompt="1"/>
          </p:nvPr>
        </p:nvSpPr>
        <p:spPr>
          <a:xfrm>
            <a:off x="712788" y="1597025"/>
            <a:ext cx="3789177" cy="2098010"/>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8400" indent="-252000">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dirty="0" smtClean="0"/>
              <a:t>Aufzählungspunkt oder Text</a:t>
            </a:r>
          </a:p>
          <a:p>
            <a:pPr lvl="0"/>
            <a:r>
              <a:rPr lang="de-DE" dirty="0" smtClean="0"/>
              <a:t>Aufzählungspunkt zwei</a:t>
            </a:r>
          </a:p>
          <a:p>
            <a:pPr lvl="1"/>
            <a:r>
              <a:rPr lang="de-DE" dirty="0" smtClean="0"/>
              <a:t>Zweite Ebene </a:t>
            </a:r>
            <a:r>
              <a:rPr lang="de-DE" dirty="0" err="1" smtClean="0"/>
              <a:t>Bulletpoint</a:t>
            </a:r>
            <a:endParaRPr lang="de-DE" dirty="0" smtClean="0"/>
          </a:p>
          <a:p>
            <a:pPr lvl="1"/>
            <a:r>
              <a:rPr lang="de-DE" dirty="0" smtClean="0"/>
              <a:t>Zweite Ebene </a:t>
            </a:r>
            <a:r>
              <a:rPr lang="de-DE" dirty="0" err="1" smtClean="0"/>
              <a:t>Bulletpoint</a:t>
            </a:r>
            <a:endParaRPr lang="de-DE" dirty="0" smtClean="0"/>
          </a:p>
          <a:p>
            <a:pPr lvl="2"/>
            <a:r>
              <a:rPr lang="de-DE" dirty="0" smtClean="0"/>
              <a:t>Dritte Ebene </a:t>
            </a:r>
          </a:p>
          <a:p>
            <a:pPr lvl="2"/>
            <a:r>
              <a:rPr lang="de-DE" dirty="0" smtClean="0"/>
              <a:t>dritter </a:t>
            </a:r>
            <a:r>
              <a:rPr lang="de-DE" dirty="0" err="1" smtClean="0"/>
              <a:t>Bulletpoint</a:t>
            </a:r>
            <a:endParaRPr lang="de-DE" dirty="0"/>
          </a:p>
        </p:txBody>
      </p:sp>
      <p:sp>
        <p:nvSpPr>
          <p:cNvPr id="11"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smtClean="0"/>
              <a:t>Beschäftigung geflüchteter Menschen - Informationen für Arbeitgeber</a:t>
            </a:r>
            <a:endParaRPr lang="de-DE" dirty="0"/>
          </a:p>
        </p:txBody>
      </p:sp>
    </p:spTree>
    <p:extLst>
      <p:ext uri="{BB962C8B-B14F-4D97-AF65-F5344CB8AC3E}">
        <p14:creationId xmlns:p14="http://schemas.microsoft.com/office/powerpoint/2010/main" val="24442892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sp>
        <p:nvSpPr>
          <p:cNvPr id="5" name="Bildplatzhalter 4"/>
          <p:cNvSpPr>
            <a:spLocks noGrp="1"/>
          </p:cNvSpPr>
          <p:nvPr>
            <p:ph type="pic" sz="quarter" idx="13" hasCustomPrompt="1"/>
          </p:nvPr>
        </p:nvSpPr>
        <p:spPr>
          <a:xfrm>
            <a:off x="712788" y="1597025"/>
            <a:ext cx="7743825" cy="4943475"/>
          </a:xfrm>
          <a:prstGeom prst="rect">
            <a:avLst/>
          </a:prstGeom>
        </p:spPr>
        <p:txBody>
          <a:bodyPr/>
          <a:lstStyle>
            <a:lvl1pPr marL="0" indent="0">
              <a:buFontTx/>
              <a:buNone/>
              <a:defRPr/>
            </a:lvl1pPr>
          </a:lstStyle>
          <a:p>
            <a:r>
              <a:rPr lang="de-DE" dirty="0" smtClean="0"/>
              <a:t>Grafik</a:t>
            </a:r>
            <a:endParaRPr lang="de-DE" dirty="0"/>
          </a:p>
        </p:txBody>
      </p:sp>
      <p:sp>
        <p:nvSpPr>
          <p:cNvPr id="7" name="Titel 4"/>
          <p:cNvSpPr>
            <a:spLocks noGrp="1"/>
          </p:cNvSpPr>
          <p:nvPr>
            <p:ph type="title" hasCustomPrompt="1"/>
          </p:nvPr>
        </p:nvSpPr>
        <p:spPr>
          <a:xfrm>
            <a:off x="697774" y="293567"/>
            <a:ext cx="7758839" cy="732173"/>
          </a:xfrm>
          <a:prstGeom prst="rect">
            <a:avLst/>
          </a:prstGeom>
        </p:spPr>
        <p:txBody>
          <a:bodyPr wrap="square" lIns="0" tIns="0" rIns="0" bIns="0" anchor="t">
            <a:noAutofit/>
          </a:bodyPr>
          <a:lstStyle>
            <a:lvl1pPr algn="l">
              <a:lnSpc>
                <a:spcPct val="100000"/>
              </a:lnSpc>
              <a:spcAft>
                <a:spcPts val="0"/>
              </a:spcAft>
              <a:defRPr lang="de-DE" sz="2400" b="1" kern="1200" baseline="0" dirty="0">
                <a:solidFill>
                  <a:schemeClr val="bg1"/>
                </a:solidFill>
                <a:latin typeface="Arial" pitchFamily="34" charset="0"/>
                <a:cs typeface="Arial" pitchFamily="34" charset="0"/>
              </a:defRPr>
            </a:lvl1pPr>
          </a:lstStyle>
          <a:p>
            <a:r>
              <a:rPr lang="de-DE" dirty="0" smtClean="0"/>
              <a:t>Hier steht der Titel zu diesem Teil </a:t>
            </a:r>
            <a:br>
              <a:rPr lang="de-DE" dirty="0" smtClean="0"/>
            </a:br>
            <a:r>
              <a:rPr lang="de-DE" dirty="0" smtClean="0"/>
              <a:t>Ihrer Präsentation</a:t>
            </a:r>
            <a:endParaRPr lang="de-DE" dirty="0"/>
          </a:p>
        </p:txBody>
      </p:sp>
      <p:sp>
        <p:nvSpPr>
          <p:cNvPr id="8"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smtClean="0"/>
              <a:t>Beschäftigung geflüchteter Menschen - Informationen für Arbeitgeber</a:t>
            </a:r>
            <a:endParaRPr lang="de-DE" dirty="0"/>
          </a:p>
        </p:txBody>
      </p:sp>
    </p:spTree>
    <p:extLst>
      <p:ext uri="{BB962C8B-B14F-4D97-AF65-F5344CB8AC3E}">
        <p14:creationId xmlns:p14="http://schemas.microsoft.com/office/powerpoint/2010/main" val="41003174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entriertes Textfeld">
    <p:spTree>
      <p:nvGrpSpPr>
        <p:cNvPr id="1" name=""/>
        <p:cNvGrpSpPr/>
        <p:nvPr/>
      </p:nvGrpSpPr>
      <p:grpSpPr>
        <a:xfrm>
          <a:off x="0" y="0"/>
          <a:ext cx="0" cy="0"/>
          <a:chOff x="0" y="0"/>
          <a:chExt cx="0" cy="0"/>
        </a:xfrm>
      </p:grpSpPr>
      <p:sp>
        <p:nvSpPr>
          <p:cNvPr id="7" name="Textplatzhalter 6"/>
          <p:cNvSpPr>
            <a:spLocks noGrp="1"/>
          </p:cNvSpPr>
          <p:nvPr>
            <p:ph type="body" sz="quarter" idx="11" hasCustomPrompt="1"/>
          </p:nvPr>
        </p:nvSpPr>
        <p:spPr>
          <a:xfrm>
            <a:off x="712788" y="1597024"/>
            <a:ext cx="7743825" cy="4943476"/>
          </a:xfrm>
          <a:prstGeom prst="rect">
            <a:avLst/>
          </a:prstGeom>
        </p:spPr>
        <p:txBody>
          <a:bodyPr wrap="square" lIns="0" tIns="0" rIns="0" bIns="0">
            <a:noAutofit/>
          </a:bodyPr>
          <a:lstStyle>
            <a:lvl1pPr marL="0" indent="0" algn="ctr">
              <a:lnSpc>
                <a:spcPct val="100000"/>
              </a:lnSpc>
              <a:spcBef>
                <a:spcPts val="0"/>
              </a:spcBef>
              <a:spcAft>
                <a:spcPts val="0"/>
              </a:spcAft>
              <a:buClr>
                <a:srgbClr val="E2001A"/>
              </a:buClr>
              <a:buFontTx/>
              <a:buNone/>
              <a:defRPr sz="3300" b="1" baseline="0">
                <a:solidFill>
                  <a:srgbClr val="E2001A"/>
                </a:solidFill>
              </a:defRPr>
            </a:lvl1pPr>
            <a:lvl2pPr marL="523875" indent="0">
              <a:spcBef>
                <a:spcPts val="0"/>
              </a:spcBef>
              <a:spcAft>
                <a:spcPts val="900"/>
              </a:spcAft>
              <a:buClr>
                <a:srgbClr val="58595B"/>
              </a:buClr>
              <a:buFontTx/>
              <a:buNone/>
              <a:defRPr sz="2000">
                <a:solidFill>
                  <a:srgbClr val="58595B"/>
                </a:solidFill>
                <a:latin typeface="Arial" pitchFamily="34" charset="0"/>
                <a:cs typeface="Arial" pitchFamily="34" charset="0"/>
              </a:defRPr>
            </a:lvl2pPr>
            <a:lvl3pPr marL="838200" indent="0">
              <a:spcBef>
                <a:spcPts val="0"/>
              </a:spcBef>
              <a:spcAft>
                <a:spcPts val="1100"/>
              </a:spcAft>
              <a:buClr>
                <a:srgbClr val="58595B"/>
              </a:buClr>
              <a:buFontTx/>
              <a:buNone/>
              <a:defRPr sz="1600">
                <a:solidFill>
                  <a:srgbClr val="58595B"/>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dirty="0" smtClean="0"/>
              <a:t/>
            </a:r>
            <a:br>
              <a:rPr lang="de-DE" dirty="0" smtClean="0"/>
            </a:br>
            <a:r>
              <a:rPr lang="de-DE" dirty="0" smtClean="0"/>
              <a:t>Textfeld für Kernaussagen,</a:t>
            </a:r>
            <a:r>
              <a:rPr lang="de-DE" dirty="0"/>
              <a:t/>
            </a:r>
            <a:br>
              <a:rPr lang="de-DE" dirty="0"/>
            </a:br>
            <a:r>
              <a:rPr lang="de-DE" dirty="0" smtClean="0"/>
              <a:t>Zitate, Botschaften usw.</a:t>
            </a:r>
          </a:p>
        </p:txBody>
      </p:sp>
      <p:sp>
        <p:nvSpPr>
          <p:cNvPr id="4"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smtClean="0"/>
              <a:t>Beschäftigung geflüchteter Menschen - Informationen für Arbeitgeber</a:t>
            </a:r>
            <a:endParaRPr lang="de-DE" dirty="0"/>
          </a:p>
        </p:txBody>
      </p:sp>
    </p:spTree>
    <p:extLst>
      <p:ext uri="{BB962C8B-B14F-4D97-AF65-F5344CB8AC3E}">
        <p14:creationId xmlns:p14="http://schemas.microsoft.com/office/powerpoint/2010/main" val="35308267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4" name="Titel 4"/>
          <p:cNvSpPr>
            <a:spLocks noGrp="1"/>
          </p:cNvSpPr>
          <p:nvPr>
            <p:ph type="title" hasCustomPrompt="1"/>
          </p:nvPr>
        </p:nvSpPr>
        <p:spPr>
          <a:xfrm>
            <a:off x="687388" y="924015"/>
            <a:ext cx="7769225" cy="1016366"/>
          </a:xfrm>
          <a:prstGeom prst="rect">
            <a:avLst/>
          </a:prstGeom>
        </p:spPr>
        <p:txBody>
          <a:bodyPr wrap="square" lIns="0" tIns="0" rIns="0" bIns="0" anchor="t">
            <a:spAutoFit/>
          </a:bodyPr>
          <a:lstStyle>
            <a:lvl1pPr algn="l">
              <a:lnSpc>
                <a:spcPct val="100000"/>
              </a:lnSpc>
              <a:spcAft>
                <a:spcPts val="0"/>
              </a:spcAft>
              <a:defRPr lang="de-DE" sz="3300" b="1" kern="1200" baseline="0" dirty="0">
                <a:latin typeface="Arial" pitchFamily="34" charset="0"/>
                <a:cs typeface="Arial" pitchFamily="34" charset="0"/>
              </a:defRPr>
            </a:lvl1pPr>
          </a:lstStyle>
          <a:p>
            <a:r>
              <a:rPr lang="de-DE" dirty="0" smtClean="0"/>
              <a:t>Hier steht der Titel ihrer Präsentation.</a:t>
            </a:r>
            <a:br>
              <a:rPr lang="de-DE" dirty="0" smtClean="0"/>
            </a:br>
            <a:r>
              <a:rPr lang="de-DE" dirty="0" smtClean="0"/>
              <a:t>Groß und prägnant.</a:t>
            </a:r>
            <a:endParaRPr lang="de-DE" dirty="0"/>
          </a:p>
        </p:txBody>
      </p:sp>
      <p:sp>
        <p:nvSpPr>
          <p:cNvPr id="7" name="Textplatzhalter 11"/>
          <p:cNvSpPr>
            <a:spLocks noGrp="1"/>
          </p:cNvSpPr>
          <p:nvPr>
            <p:ph type="body" sz="quarter" idx="12" hasCustomPrompt="1"/>
          </p:nvPr>
        </p:nvSpPr>
        <p:spPr>
          <a:xfrm>
            <a:off x="703263" y="467628"/>
            <a:ext cx="7753350"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marL="0" lvl="0" indent="0">
              <a:spcBef>
                <a:spcPts val="0"/>
              </a:spcBef>
              <a:spcAft>
                <a:spcPts val="200"/>
              </a:spcAft>
            </a:pPr>
            <a:r>
              <a:rPr kumimoji="0" lang="de-DE" sz="1500" b="0" i="0" u="none" strike="noStrike" kern="0" cap="none" spc="0" normalizeH="0" baseline="0" noProof="0" dirty="0" smtClean="0">
                <a:ln>
                  <a:noFill/>
                </a:ln>
                <a:solidFill>
                  <a:srgbClr val="FFFFFF"/>
                </a:solidFill>
                <a:effectLst/>
                <a:uLnTx/>
                <a:uFillTx/>
                <a:latin typeface="Arial"/>
                <a:ea typeface="+mn-ea"/>
                <a:cs typeface="+mn-cs"/>
              </a:rPr>
              <a:t>Optionaler Text: Thema | Version | Datum</a:t>
            </a:r>
            <a:endParaRPr kumimoji="0" lang="de-DE"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823131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Überschrift und Text optiona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7774" y="5472000"/>
            <a:ext cx="7758839" cy="739175"/>
          </a:xfrm>
          <a:prstGeom prst="rect">
            <a:avLst/>
          </a:prstGeom>
        </p:spPr>
        <p:txBody>
          <a:bodyPr wrap="square" lIns="0" tIns="0" rIns="0" bIns="0" anchor="t">
            <a:spAutoFit/>
          </a:bodyPr>
          <a:lstStyle>
            <a:lvl1pPr marL="0" indent="0">
              <a:lnSpc>
                <a:spcPct val="100000"/>
              </a:lnSpc>
              <a:spcAft>
                <a:spcPts val="0"/>
              </a:spcAft>
              <a:buFontTx/>
              <a:buNone/>
              <a:defRPr>
                <a:solidFill>
                  <a:srgbClr val="FFFFFF"/>
                </a:solidFill>
                <a:latin typeface="Arial" pitchFamily="34" charset="0"/>
                <a:cs typeface="Arial" pitchFamily="34" charset="0"/>
              </a:defRPr>
            </a:lvl1pPr>
          </a:lstStyle>
          <a:p>
            <a:r>
              <a:rPr lang="de-DE" dirty="0" smtClean="0"/>
              <a:t>Trennseite mit Bild, optionaler Text. Her steht die Überschrift zu diesem Teil des Kapitels.</a:t>
            </a:r>
            <a:endParaRPr lang="de-DE" dirty="0"/>
          </a:p>
        </p:txBody>
      </p:sp>
      <p:sp>
        <p:nvSpPr>
          <p:cNvPr id="3" name="Inhaltsplatzhalter 2"/>
          <p:cNvSpPr>
            <a:spLocks noGrp="1"/>
          </p:cNvSpPr>
          <p:nvPr>
            <p:ph idx="1" hasCustomPrompt="1"/>
          </p:nvPr>
        </p:nvSpPr>
        <p:spPr>
          <a:xfrm>
            <a:off x="704124" y="6372000"/>
            <a:ext cx="7752489" cy="230992"/>
          </a:xfrm>
          <a:prstGeom prst="rect">
            <a:avLst/>
          </a:prstGeom>
        </p:spPr>
        <p:txBody>
          <a:bodyPr lIns="0" tIns="0" rIns="0" bIns="0"/>
          <a:lstStyle>
            <a:lvl1pPr>
              <a:lnSpc>
                <a:spcPct val="100000"/>
              </a:lnSpc>
              <a:spcBef>
                <a:spcPts val="0"/>
              </a:spcBef>
              <a:spcAft>
                <a:spcPts val="200"/>
              </a:spcAft>
              <a:defRPr sz="1500">
                <a:solidFill>
                  <a:srgbClr val="FFFFFF"/>
                </a:solidFill>
                <a:latin typeface="Arial" pitchFamily="34" charset="0"/>
                <a:cs typeface="Arial" pitchFamily="34" charset="0"/>
              </a:defRPr>
            </a:lvl1pPr>
            <a:lvl4pPr marL="1376362" indent="0">
              <a:buFontTx/>
              <a:buNone/>
              <a:defRPr/>
            </a:lvl4pPr>
            <a:lvl5pPr marL="1830388" indent="0">
              <a:buFontTx/>
              <a:buNone/>
              <a:defRPr/>
            </a:lvl5pPr>
          </a:lstStyle>
          <a:p>
            <a:pPr lvl="0"/>
            <a:r>
              <a:rPr lang="de-DE" dirty="0" smtClean="0"/>
              <a:t>Optionaler Text: Ansatzpunkte, Potentiale</a:t>
            </a:r>
            <a:endParaRPr lang="de-DE"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rnaussag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9999" y="1597025"/>
            <a:ext cx="7736613" cy="2031325"/>
          </a:xfrm>
          <a:prstGeom prst="rect">
            <a:avLst/>
          </a:prstGeom>
        </p:spPr>
        <p:txBody>
          <a:bodyPr wrap="square" lIns="0" tIns="0" rIns="0" bIns="0">
            <a:spAutoFit/>
          </a:bodyPr>
          <a:lstStyle>
            <a:lvl1pPr marL="0" indent="0" algn="ctr">
              <a:lnSpc>
                <a:spcPct val="100000"/>
              </a:lnSpc>
              <a:spcAft>
                <a:spcPts val="0"/>
              </a:spcAft>
              <a:buFontTx/>
              <a:buNone/>
              <a:defRPr sz="3300" b="1">
                <a:solidFill>
                  <a:srgbClr val="FFFFFF"/>
                </a:solidFill>
                <a:latin typeface="Arial" pitchFamily="34" charset="0"/>
                <a:cs typeface="Arial" pitchFamily="34" charset="0"/>
              </a:defRPr>
            </a:lvl1pPr>
          </a:lstStyle>
          <a:p>
            <a:r>
              <a:rPr lang="de-DE" dirty="0" smtClean="0"/>
              <a:t/>
            </a:r>
            <a:br>
              <a:rPr lang="de-DE" dirty="0" smtClean="0"/>
            </a:br>
            <a:r>
              <a:rPr lang="de-DE" dirty="0" smtClean="0"/>
              <a:t/>
            </a:r>
            <a:br>
              <a:rPr lang="de-DE" dirty="0" smtClean="0"/>
            </a:br>
            <a:r>
              <a:rPr lang="de-DE" dirty="0" smtClean="0"/>
              <a:t>„Bei der Trennseite die Kernaussage prägnant einsetzen.“</a:t>
            </a:r>
            <a:endParaRPr lang="de-DE" dirty="0"/>
          </a:p>
        </p:txBody>
      </p:sp>
    </p:spTree>
    <p:extLst>
      <p:ext uri="{BB962C8B-B14F-4D97-AF65-F5344CB8AC3E}">
        <p14:creationId xmlns:p14="http://schemas.microsoft.com/office/powerpoint/2010/main" val="34654358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5067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Überschrift und Text optiona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7774" y="5472000"/>
            <a:ext cx="7758839" cy="739175"/>
          </a:xfrm>
          <a:prstGeom prst="rect">
            <a:avLst/>
          </a:prstGeom>
        </p:spPr>
        <p:txBody>
          <a:bodyPr wrap="square" lIns="0" tIns="0" rIns="0" bIns="0" anchor="t">
            <a:spAutoFit/>
          </a:bodyPr>
          <a:lstStyle>
            <a:lvl1pPr marL="0" indent="0">
              <a:lnSpc>
                <a:spcPct val="100000"/>
              </a:lnSpc>
              <a:spcAft>
                <a:spcPts val="0"/>
              </a:spcAft>
              <a:buFontTx/>
              <a:buNone/>
              <a:defRPr>
                <a:solidFill>
                  <a:srgbClr val="FFFFFF"/>
                </a:solidFill>
                <a:latin typeface="Arial" pitchFamily="34" charset="0"/>
                <a:cs typeface="Arial" pitchFamily="34" charset="0"/>
              </a:defRPr>
            </a:lvl1pPr>
          </a:lstStyle>
          <a:p>
            <a:r>
              <a:rPr lang="de-DE" dirty="0" smtClean="0"/>
              <a:t>Trennseite mit Bild, optionaler Text. Her steht die Überschrift zu diesem Teil des Kapitels.</a:t>
            </a:r>
            <a:endParaRPr lang="de-DE" dirty="0"/>
          </a:p>
        </p:txBody>
      </p:sp>
      <p:sp>
        <p:nvSpPr>
          <p:cNvPr id="3" name="Inhaltsplatzhalter 2"/>
          <p:cNvSpPr>
            <a:spLocks noGrp="1"/>
          </p:cNvSpPr>
          <p:nvPr>
            <p:ph idx="1" hasCustomPrompt="1"/>
          </p:nvPr>
        </p:nvSpPr>
        <p:spPr>
          <a:xfrm>
            <a:off x="704124" y="6372000"/>
            <a:ext cx="7752489" cy="230992"/>
          </a:xfrm>
          <a:prstGeom prst="rect">
            <a:avLst/>
          </a:prstGeom>
        </p:spPr>
        <p:txBody>
          <a:bodyPr lIns="0" tIns="0" rIns="0" bIns="0"/>
          <a:lstStyle>
            <a:lvl1pPr>
              <a:lnSpc>
                <a:spcPct val="100000"/>
              </a:lnSpc>
              <a:spcBef>
                <a:spcPts val="0"/>
              </a:spcBef>
              <a:spcAft>
                <a:spcPts val="200"/>
              </a:spcAft>
              <a:defRPr sz="1500">
                <a:solidFill>
                  <a:srgbClr val="FFFFFF"/>
                </a:solidFill>
                <a:latin typeface="Arial" pitchFamily="34" charset="0"/>
                <a:cs typeface="Arial" pitchFamily="34" charset="0"/>
              </a:defRPr>
            </a:lvl1pPr>
            <a:lvl4pPr marL="1376362" indent="0">
              <a:buFontTx/>
              <a:buNone/>
              <a:defRPr/>
            </a:lvl4pPr>
            <a:lvl5pPr marL="1830388" indent="0">
              <a:buFontTx/>
              <a:buNone/>
              <a:defRPr/>
            </a:lvl5pPr>
          </a:lstStyle>
          <a:p>
            <a:pPr lvl="0"/>
            <a:r>
              <a:rPr lang="de-DE" dirty="0" smtClean="0"/>
              <a:t>Optionaler Text: Ansatzpunkte, Potentiale</a:t>
            </a:r>
            <a:endParaRPr lang="de-DE" dirty="0"/>
          </a:p>
        </p:txBody>
      </p:sp>
    </p:spTree>
    <p:extLst>
      <p:ext uri="{BB962C8B-B14F-4D97-AF65-F5344CB8AC3E}">
        <p14:creationId xmlns:p14="http://schemas.microsoft.com/office/powerpoint/2010/main" val="14203889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und Aufzählung">
    <p:spTree>
      <p:nvGrpSpPr>
        <p:cNvPr id="1" name=""/>
        <p:cNvGrpSpPr/>
        <p:nvPr/>
      </p:nvGrpSpPr>
      <p:grpSpPr>
        <a:xfrm>
          <a:off x="0" y="0"/>
          <a:ext cx="0" cy="0"/>
          <a:chOff x="0" y="0"/>
          <a:chExt cx="0" cy="0"/>
        </a:xfrm>
      </p:grpSpPr>
      <p:sp>
        <p:nvSpPr>
          <p:cNvPr id="9" name="Titel 4"/>
          <p:cNvSpPr>
            <a:spLocks noGrp="1"/>
          </p:cNvSpPr>
          <p:nvPr>
            <p:ph type="title" hasCustomPrompt="1"/>
          </p:nvPr>
        </p:nvSpPr>
        <p:spPr>
          <a:xfrm>
            <a:off x="697774" y="293567"/>
            <a:ext cx="7758839" cy="732173"/>
          </a:xfrm>
          <a:prstGeom prst="rect">
            <a:avLst/>
          </a:prstGeom>
        </p:spPr>
        <p:txBody>
          <a:bodyPr wrap="square" lIns="0" tIns="0" rIns="0" bIns="0" anchor="t">
            <a:noAutofit/>
          </a:bodyPr>
          <a:lstStyle>
            <a:lvl1pPr algn="l">
              <a:lnSpc>
                <a:spcPct val="100000"/>
              </a:lnSpc>
              <a:spcAft>
                <a:spcPts val="0"/>
              </a:spcAft>
              <a:defRPr lang="de-DE" sz="2400" b="1" kern="1200" baseline="0" dirty="0">
                <a:solidFill>
                  <a:schemeClr val="bg1"/>
                </a:solidFill>
                <a:latin typeface="Arial" pitchFamily="34" charset="0"/>
                <a:cs typeface="Arial" pitchFamily="34" charset="0"/>
              </a:defRPr>
            </a:lvl1pPr>
          </a:lstStyle>
          <a:p>
            <a:r>
              <a:rPr lang="de-DE" dirty="0" smtClean="0"/>
              <a:t>Hier steht der Titel zu diesem Teil </a:t>
            </a:r>
            <a:br>
              <a:rPr lang="de-DE" dirty="0" smtClean="0"/>
            </a:br>
            <a:r>
              <a:rPr lang="de-DE" dirty="0" smtClean="0"/>
              <a:t>Ihrer Präsentation</a:t>
            </a:r>
            <a:endParaRPr lang="de-DE" dirty="0"/>
          </a:p>
        </p:txBody>
      </p:sp>
      <p:sp>
        <p:nvSpPr>
          <p:cNvPr id="6" name="Textplatzhalter 6"/>
          <p:cNvSpPr>
            <a:spLocks noGrp="1"/>
          </p:cNvSpPr>
          <p:nvPr>
            <p:ph type="body" sz="quarter" idx="12" hasCustomPrompt="1"/>
          </p:nvPr>
        </p:nvSpPr>
        <p:spPr>
          <a:xfrm>
            <a:off x="719999" y="1597025"/>
            <a:ext cx="7736613" cy="3162404"/>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8400" indent="-252000">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buFontTx/>
              <a:buNone/>
              <a:defRPr/>
            </a:lvl4pPr>
            <a:lvl5pPr marL="1830388" indent="0">
              <a:buFontTx/>
              <a:buNone/>
              <a:defRPr/>
            </a:lvl5pPr>
          </a:lstStyle>
          <a:p>
            <a:pPr marL="342900" marR="0" lvl="0" indent="-342900" algn="l" defTabSz="917575" rtl="0" eaLnBrk="1" fontAlgn="base" latinLnBrk="0" hangingPunct="1">
              <a:lnSpc>
                <a:spcPct val="100000"/>
              </a:lnSpc>
              <a:spcBef>
                <a:spcPts val="0"/>
              </a:spcBef>
              <a:spcAft>
                <a:spcPts val="400"/>
              </a:spcAft>
              <a:buClr>
                <a:srgbClr val="E2001A"/>
              </a:buClr>
              <a:buSzPct val="80000"/>
              <a:buFont typeface="Arial" pitchFamily="34" charset="0"/>
              <a:buChar char="▬"/>
              <a:tabLst/>
              <a:defRPr/>
            </a:pPr>
            <a:r>
              <a:rPr lang="de-DE" dirty="0" smtClean="0"/>
              <a:t>Textmasterformate durch Klicken bearbeiten. Hier funktionieren Fließtext oder Aufzählungspunkte.</a:t>
            </a:r>
          </a:p>
          <a:p>
            <a:pPr lvl="0"/>
            <a:endParaRPr lang="de-DE" dirty="0" smtClean="0"/>
          </a:p>
          <a:p>
            <a:pPr lvl="0"/>
            <a:r>
              <a:rPr lang="de-DE" dirty="0" smtClean="0"/>
              <a:t>Aufzählungspunkt</a:t>
            </a:r>
          </a:p>
          <a:p>
            <a:pPr lvl="0"/>
            <a:r>
              <a:rPr lang="de-DE" dirty="0" smtClean="0"/>
              <a:t>Aufzählungspunkt zwei</a:t>
            </a:r>
          </a:p>
          <a:p>
            <a:pPr lvl="1"/>
            <a:r>
              <a:rPr lang="de-DE" dirty="0" smtClean="0"/>
              <a:t>Zweite Ebene </a:t>
            </a:r>
            <a:r>
              <a:rPr lang="de-DE" dirty="0" err="1" smtClean="0"/>
              <a:t>Bulletpoint</a:t>
            </a:r>
            <a:endParaRPr lang="de-DE" dirty="0" smtClean="0"/>
          </a:p>
          <a:p>
            <a:pPr lvl="1"/>
            <a:r>
              <a:rPr lang="de-DE" dirty="0" smtClean="0"/>
              <a:t>Zweite Ebene </a:t>
            </a:r>
            <a:r>
              <a:rPr lang="de-DE" dirty="0" err="1" smtClean="0"/>
              <a:t>Bulletpoint</a:t>
            </a:r>
            <a:endParaRPr lang="de-DE" dirty="0" smtClean="0"/>
          </a:p>
          <a:p>
            <a:pPr lvl="2"/>
            <a:r>
              <a:rPr lang="de-DE" dirty="0" smtClean="0"/>
              <a:t>Dritte Ebene </a:t>
            </a:r>
          </a:p>
          <a:p>
            <a:pPr lvl="2"/>
            <a:r>
              <a:rPr lang="de-DE" dirty="0" smtClean="0"/>
              <a:t>dritter </a:t>
            </a:r>
            <a:r>
              <a:rPr lang="de-DE" dirty="0" err="1" smtClean="0"/>
              <a:t>Bulletpoint</a:t>
            </a:r>
            <a:endParaRPr lang="de-DE" dirty="0"/>
          </a:p>
        </p:txBody>
      </p:sp>
      <p:sp>
        <p:nvSpPr>
          <p:cNvPr id="5"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smtClean="0">
                <a:solidFill>
                  <a:srgbClr val="000000"/>
                </a:solidFill>
              </a:rPr>
              <a:t>Beschäftigung geflüchteter Menschen - Informationen für Arbeitgeber</a:t>
            </a:r>
            <a:endParaRPr lang="de-DE" dirty="0">
              <a:solidFill>
                <a:srgbClr val="000000"/>
              </a:solidFill>
            </a:endParaRPr>
          </a:p>
        </p:txBody>
      </p:sp>
    </p:spTree>
    <p:extLst>
      <p:ext uri="{BB962C8B-B14F-4D97-AF65-F5344CB8AC3E}">
        <p14:creationId xmlns:p14="http://schemas.microsoft.com/office/powerpoint/2010/main" val="824919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ufzählungen">
    <p:spTree>
      <p:nvGrpSpPr>
        <p:cNvPr id="1" name=""/>
        <p:cNvGrpSpPr/>
        <p:nvPr/>
      </p:nvGrpSpPr>
      <p:grpSpPr>
        <a:xfrm>
          <a:off x="0" y="0"/>
          <a:ext cx="0" cy="0"/>
          <a:chOff x="0" y="0"/>
          <a:chExt cx="0" cy="0"/>
        </a:xfrm>
      </p:grpSpPr>
      <p:sp>
        <p:nvSpPr>
          <p:cNvPr id="6" name="Titel 4"/>
          <p:cNvSpPr>
            <a:spLocks noGrp="1"/>
          </p:cNvSpPr>
          <p:nvPr>
            <p:ph type="title" hasCustomPrompt="1"/>
          </p:nvPr>
        </p:nvSpPr>
        <p:spPr>
          <a:xfrm>
            <a:off x="697774" y="293567"/>
            <a:ext cx="7758839" cy="732173"/>
          </a:xfrm>
          <a:prstGeom prst="rect">
            <a:avLst/>
          </a:prstGeom>
        </p:spPr>
        <p:txBody>
          <a:bodyPr wrap="square" lIns="0" tIns="0" rIns="0" bIns="0" anchor="t">
            <a:noAutofit/>
          </a:bodyPr>
          <a:lstStyle>
            <a:lvl1pPr algn="l">
              <a:lnSpc>
                <a:spcPct val="100000"/>
              </a:lnSpc>
              <a:spcAft>
                <a:spcPts val="0"/>
              </a:spcAft>
              <a:defRPr lang="de-DE" sz="2400" b="1" kern="1200" baseline="0" dirty="0">
                <a:solidFill>
                  <a:schemeClr val="bg1"/>
                </a:solidFill>
                <a:latin typeface="Arial" pitchFamily="34" charset="0"/>
                <a:cs typeface="Arial" pitchFamily="34" charset="0"/>
              </a:defRPr>
            </a:lvl1pPr>
          </a:lstStyle>
          <a:p>
            <a:r>
              <a:rPr lang="de-DE" dirty="0" smtClean="0"/>
              <a:t>Hier steht der Titel zu diesem Teil </a:t>
            </a:r>
            <a:br>
              <a:rPr lang="de-DE" dirty="0" smtClean="0"/>
            </a:br>
            <a:r>
              <a:rPr lang="de-DE" dirty="0" smtClean="0"/>
              <a:t>Ihrer Präsentation</a:t>
            </a:r>
            <a:endParaRPr lang="de-DE" dirty="0"/>
          </a:p>
        </p:txBody>
      </p:sp>
      <p:sp>
        <p:nvSpPr>
          <p:cNvPr id="14" name="Textplatzhalter 6"/>
          <p:cNvSpPr>
            <a:spLocks noGrp="1"/>
          </p:cNvSpPr>
          <p:nvPr>
            <p:ph type="body" sz="quarter" idx="16" hasCustomPrompt="1"/>
          </p:nvPr>
        </p:nvSpPr>
        <p:spPr>
          <a:xfrm>
            <a:off x="712788" y="1597025"/>
            <a:ext cx="3789177" cy="2098010"/>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8400" indent="-252000">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dirty="0" smtClean="0"/>
              <a:t>Aufzählungspunkt oder Text</a:t>
            </a:r>
          </a:p>
          <a:p>
            <a:pPr lvl="0"/>
            <a:r>
              <a:rPr lang="de-DE" dirty="0" smtClean="0"/>
              <a:t>Aufzählungspunkt zwei</a:t>
            </a:r>
          </a:p>
          <a:p>
            <a:pPr lvl="1"/>
            <a:r>
              <a:rPr lang="de-DE" dirty="0" smtClean="0"/>
              <a:t>Zweite Ebene </a:t>
            </a:r>
            <a:r>
              <a:rPr lang="de-DE" dirty="0" err="1" smtClean="0"/>
              <a:t>Bulletpoint</a:t>
            </a:r>
            <a:endParaRPr lang="de-DE" dirty="0" smtClean="0"/>
          </a:p>
          <a:p>
            <a:pPr lvl="1"/>
            <a:r>
              <a:rPr lang="de-DE" dirty="0" smtClean="0"/>
              <a:t>Zweite Ebene </a:t>
            </a:r>
            <a:r>
              <a:rPr lang="de-DE" dirty="0" err="1" smtClean="0"/>
              <a:t>Bulletpoint</a:t>
            </a:r>
            <a:endParaRPr lang="de-DE" dirty="0" smtClean="0"/>
          </a:p>
          <a:p>
            <a:pPr lvl="2"/>
            <a:r>
              <a:rPr lang="de-DE" dirty="0" smtClean="0"/>
              <a:t>Dritte Ebene </a:t>
            </a:r>
          </a:p>
          <a:p>
            <a:pPr lvl="2"/>
            <a:r>
              <a:rPr lang="de-DE" dirty="0" smtClean="0"/>
              <a:t>dritter </a:t>
            </a:r>
            <a:r>
              <a:rPr lang="de-DE" dirty="0" err="1" smtClean="0"/>
              <a:t>Bulletpoint</a:t>
            </a:r>
            <a:endParaRPr lang="de-DE" dirty="0"/>
          </a:p>
        </p:txBody>
      </p:sp>
      <p:sp>
        <p:nvSpPr>
          <p:cNvPr id="16" name="Textplatzhalter 6"/>
          <p:cNvSpPr>
            <a:spLocks noGrp="1"/>
          </p:cNvSpPr>
          <p:nvPr>
            <p:ph type="body" sz="quarter" idx="17" hasCustomPrompt="1"/>
          </p:nvPr>
        </p:nvSpPr>
        <p:spPr>
          <a:xfrm>
            <a:off x="4667436" y="1597025"/>
            <a:ext cx="3789177" cy="2098010"/>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8400" indent="-252000">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dirty="0" smtClean="0"/>
              <a:t>Aufzählungspunkt oder Text</a:t>
            </a:r>
          </a:p>
          <a:p>
            <a:pPr lvl="0"/>
            <a:r>
              <a:rPr lang="de-DE" dirty="0" smtClean="0"/>
              <a:t>Aufzählungspunkt zwei</a:t>
            </a:r>
          </a:p>
          <a:p>
            <a:pPr lvl="1"/>
            <a:r>
              <a:rPr lang="de-DE" dirty="0" smtClean="0"/>
              <a:t>Zweite Ebene </a:t>
            </a:r>
            <a:r>
              <a:rPr lang="de-DE" dirty="0" err="1" smtClean="0"/>
              <a:t>Bulletpoint</a:t>
            </a:r>
            <a:endParaRPr lang="de-DE" dirty="0" smtClean="0"/>
          </a:p>
          <a:p>
            <a:pPr lvl="1"/>
            <a:r>
              <a:rPr lang="de-DE" dirty="0" smtClean="0"/>
              <a:t>Zweite Ebene </a:t>
            </a:r>
            <a:r>
              <a:rPr lang="de-DE" dirty="0" err="1" smtClean="0"/>
              <a:t>Bulletpoint</a:t>
            </a:r>
            <a:endParaRPr lang="de-DE" dirty="0" smtClean="0"/>
          </a:p>
          <a:p>
            <a:pPr lvl="2"/>
            <a:r>
              <a:rPr lang="de-DE" dirty="0" smtClean="0"/>
              <a:t>Dritte Ebene </a:t>
            </a:r>
          </a:p>
          <a:p>
            <a:pPr lvl="2"/>
            <a:r>
              <a:rPr lang="de-DE" dirty="0" smtClean="0"/>
              <a:t>dritter </a:t>
            </a:r>
            <a:r>
              <a:rPr lang="de-DE" dirty="0" err="1" smtClean="0"/>
              <a:t>Bulletpoint</a:t>
            </a:r>
            <a:endParaRPr lang="de-DE" dirty="0"/>
          </a:p>
        </p:txBody>
      </p:sp>
      <p:sp>
        <p:nvSpPr>
          <p:cNvPr id="8"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smtClean="0">
                <a:solidFill>
                  <a:srgbClr val="000000"/>
                </a:solidFill>
              </a:rPr>
              <a:t>Beschäftigung geflüchteter Menschen - Informationen für Arbeitgeber</a:t>
            </a:r>
            <a:endParaRPr lang="de-DE" dirty="0">
              <a:solidFill>
                <a:srgbClr val="000000"/>
              </a:solidFill>
            </a:endParaRPr>
          </a:p>
        </p:txBody>
      </p:sp>
    </p:spTree>
    <p:extLst>
      <p:ext uri="{BB962C8B-B14F-4D97-AF65-F5344CB8AC3E}">
        <p14:creationId xmlns:p14="http://schemas.microsoft.com/office/powerpoint/2010/main" val="38914317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 intern">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896" y="453559"/>
            <a:ext cx="1619250" cy="533769"/>
          </a:xfrm>
          <a:prstGeom prst="rect">
            <a:avLst/>
          </a:prstGeom>
        </p:spPr>
      </p:pic>
      <p:sp>
        <p:nvSpPr>
          <p:cNvPr id="7" name="Titel 4"/>
          <p:cNvSpPr>
            <a:spLocks noGrp="1"/>
          </p:cNvSpPr>
          <p:nvPr>
            <p:ph type="title" hasCustomPrompt="1"/>
          </p:nvPr>
        </p:nvSpPr>
        <p:spPr>
          <a:xfrm>
            <a:off x="687387" y="924015"/>
            <a:ext cx="7769225" cy="1015663"/>
          </a:xfrm>
          <a:prstGeom prst="rect">
            <a:avLst/>
          </a:prstGeom>
        </p:spPr>
        <p:txBody>
          <a:bodyPr wrap="square" lIns="0" tIns="0" rIns="0" bIns="0" anchor="t">
            <a:spAutoFit/>
          </a:bodyPr>
          <a:lstStyle>
            <a:lvl1pPr algn="l">
              <a:lnSpc>
                <a:spcPct val="100000"/>
              </a:lnSpc>
              <a:spcAft>
                <a:spcPts val="0"/>
              </a:spcAft>
              <a:defRPr lang="de-DE" sz="3300" b="1" kern="1200" baseline="0" dirty="0">
                <a:latin typeface="Arial" pitchFamily="34" charset="0"/>
                <a:cs typeface="Arial" pitchFamily="34" charset="0"/>
              </a:defRPr>
            </a:lvl1pPr>
          </a:lstStyle>
          <a:p>
            <a:r>
              <a:rPr lang="de-DE" dirty="0" smtClean="0"/>
              <a:t>Hier steht der Titel ihrer Präsentation. Groß und prägnant.</a:t>
            </a:r>
            <a:endParaRPr lang="de-DE" dirty="0"/>
          </a:p>
        </p:txBody>
      </p:sp>
      <p:sp>
        <p:nvSpPr>
          <p:cNvPr id="5" name="Textplatzhalter 11"/>
          <p:cNvSpPr>
            <a:spLocks noGrp="1"/>
          </p:cNvSpPr>
          <p:nvPr>
            <p:ph type="body" sz="quarter" idx="12" hasCustomPrompt="1"/>
          </p:nvPr>
        </p:nvSpPr>
        <p:spPr>
          <a:xfrm>
            <a:off x="703263" y="467628"/>
            <a:ext cx="6767495"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marL="0" lvl="0" indent="0">
              <a:spcBef>
                <a:spcPts val="0"/>
              </a:spcBef>
              <a:spcAft>
                <a:spcPts val="200"/>
              </a:spcAft>
            </a:pPr>
            <a:r>
              <a:rPr kumimoji="0" lang="de-DE" sz="1500" b="0" i="0" u="none" strike="noStrike" kern="0" cap="none" spc="0" normalizeH="0" baseline="0" noProof="0" dirty="0" smtClean="0">
                <a:ln>
                  <a:noFill/>
                </a:ln>
                <a:solidFill>
                  <a:srgbClr val="FFFFFF"/>
                </a:solidFill>
                <a:effectLst/>
                <a:uLnTx/>
                <a:uFillTx/>
                <a:latin typeface="Arial"/>
                <a:ea typeface="+mn-ea"/>
                <a:cs typeface="+mn-cs"/>
              </a:rPr>
              <a:t>Optionaler Text: Thema | Version | Datum</a:t>
            </a:r>
            <a:endParaRPr kumimoji="0" lang="de-DE"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203715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10" name="Bildplatzhalter 4"/>
          <p:cNvSpPr>
            <a:spLocks noGrp="1"/>
          </p:cNvSpPr>
          <p:nvPr>
            <p:ph type="pic" sz="quarter" idx="15" hasCustomPrompt="1"/>
          </p:nvPr>
        </p:nvSpPr>
        <p:spPr>
          <a:xfrm>
            <a:off x="4583113" y="1669027"/>
            <a:ext cx="3873500" cy="2695788"/>
          </a:xfrm>
          <a:prstGeom prst="rect">
            <a:avLst/>
          </a:prstGeom>
        </p:spPr>
        <p:txBody>
          <a:bodyPr/>
          <a:lstStyle>
            <a:lvl1pPr marL="0" indent="0">
              <a:buFontTx/>
              <a:buNone/>
              <a:defRPr/>
            </a:lvl1pPr>
          </a:lstStyle>
          <a:p>
            <a:r>
              <a:rPr lang="de-DE" dirty="0" smtClean="0"/>
              <a:t>Abbildung</a:t>
            </a:r>
            <a:endParaRPr lang="de-DE" dirty="0"/>
          </a:p>
        </p:txBody>
      </p:sp>
      <p:sp>
        <p:nvSpPr>
          <p:cNvPr id="8" name="Titel 4"/>
          <p:cNvSpPr>
            <a:spLocks noGrp="1"/>
          </p:cNvSpPr>
          <p:nvPr>
            <p:ph type="title" hasCustomPrompt="1"/>
          </p:nvPr>
        </p:nvSpPr>
        <p:spPr>
          <a:xfrm>
            <a:off x="697774" y="293567"/>
            <a:ext cx="7758839" cy="732173"/>
          </a:xfrm>
          <a:prstGeom prst="rect">
            <a:avLst/>
          </a:prstGeom>
        </p:spPr>
        <p:txBody>
          <a:bodyPr wrap="square" lIns="0" tIns="0" rIns="0" bIns="0" anchor="t">
            <a:noAutofit/>
          </a:bodyPr>
          <a:lstStyle>
            <a:lvl1pPr algn="l">
              <a:lnSpc>
                <a:spcPct val="100000"/>
              </a:lnSpc>
              <a:spcAft>
                <a:spcPts val="0"/>
              </a:spcAft>
              <a:defRPr lang="de-DE" sz="2400" b="1" kern="1200" baseline="0" dirty="0">
                <a:solidFill>
                  <a:schemeClr val="bg1"/>
                </a:solidFill>
                <a:latin typeface="Arial" pitchFamily="34" charset="0"/>
                <a:cs typeface="Arial" pitchFamily="34" charset="0"/>
              </a:defRPr>
            </a:lvl1pPr>
          </a:lstStyle>
          <a:p>
            <a:r>
              <a:rPr lang="de-DE" dirty="0" smtClean="0"/>
              <a:t>Hier steht der Titel zu diesem Teil </a:t>
            </a:r>
            <a:br>
              <a:rPr lang="de-DE" dirty="0" smtClean="0"/>
            </a:br>
            <a:r>
              <a:rPr lang="de-DE" dirty="0" smtClean="0"/>
              <a:t>Ihrer Präsentation</a:t>
            </a:r>
            <a:endParaRPr lang="de-DE" dirty="0"/>
          </a:p>
        </p:txBody>
      </p:sp>
      <p:sp>
        <p:nvSpPr>
          <p:cNvPr id="7" name="Textplatzhalter 6"/>
          <p:cNvSpPr>
            <a:spLocks noGrp="1"/>
          </p:cNvSpPr>
          <p:nvPr>
            <p:ph type="body" sz="quarter" idx="17" hasCustomPrompt="1"/>
          </p:nvPr>
        </p:nvSpPr>
        <p:spPr>
          <a:xfrm>
            <a:off x="712788" y="1597025"/>
            <a:ext cx="3789177" cy="2098010"/>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8400" indent="-252000">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dirty="0" smtClean="0"/>
              <a:t>Aufzählungspunkt oder Text</a:t>
            </a:r>
          </a:p>
          <a:p>
            <a:pPr lvl="0"/>
            <a:r>
              <a:rPr lang="de-DE" dirty="0" smtClean="0"/>
              <a:t>Aufzählungspunkt zwei</a:t>
            </a:r>
          </a:p>
          <a:p>
            <a:pPr lvl="1"/>
            <a:r>
              <a:rPr lang="de-DE" dirty="0" smtClean="0"/>
              <a:t>Zweite Ebene </a:t>
            </a:r>
            <a:r>
              <a:rPr lang="de-DE" dirty="0" err="1" smtClean="0"/>
              <a:t>Bulletpoint</a:t>
            </a:r>
            <a:endParaRPr lang="de-DE" dirty="0" smtClean="0"/>
          </a:p>
          <a:p>
            <a:pPr lvl="1"/>
            <a:r>
              <a:rPr lang="de-DE" dirty="0" smtClean="0"/>
              <a:t>Zweite Ebene </a:t>
            </a:r>
            <a:r>
              <a:rPr lang="de-DE" dirty="0" err="1" smtClean="0"/>
              <a:t>Bulletpoint</a:t>
            </a:r>
            <a:endParaRPr lang="de-DE" dirty="0" smtClean="0"/>
          </a:p>
          <a:p>
            <a:pPr lvl="2"/>
            <a:r>
              <a:rPr lang="de-DE" dirty="0" smtClean="0"/>
              <a:t>Dritte Ebene </a:t>
            </a:r>
          </a:p>
          <a:p>
            <a:pPr lvl="2"/>
            <a:r>
              <a:rPr lang="de-DE" dirty="0" smtClean="0"/>
              <a:t>dritter </a:t>
            </a:r>
            <a:r>
              <a:rPr lang="de-DE" dirty="0" err="1" smtClean="0"/>
              <a:t>Bulletpoint</a:t>
            </a:r>
            <a:endParaRPr lang="de-DE" dirty="0"/>
          </a:p>
        </p:txBody>
      </p:sp>
      <p:sp>
        <p:nvSpPr>
          <p:cNvPr id="9"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smtClean="0">
                <a:solidFill>
                  <a:srgbClr val="000000"/>
                </a:solidFill>
              </a:rPr>
              <a:t>Beschäftigung geflüchteter Menschen - Informationen für Arbeitgeber</a:t>
            </a:r>
            <a:endParaRPr lang="de-DE" dirty="0">
              <a:solidFill>
                <a:srgbClr val="000000"/>
              </a:solidFill>
            </a:endParaRPr>
          </a:p>
        </p:txBody>
      </p:sp>
    </p:spTree>
    <p:extLst>
      <p:ext uri="{BB962C8B-B14F-4D97-AF65-F5344CB8AC3E}">
        <p14:creationId xmlns:p14="http://schemas.microsoft.com/office/powerpoint/2010/main" val="25245076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 und Bild hoch">
    <p:spTree>
      <p:nvGrpSpPr>
        <p:cNvPr id="1" name=""/>
        <p:cNvGrpSpPr/>
        <p:nvPr/>
      </p:nvGrpSpPr>
      <p:grpSpPr>
        <a:xfrm>
          <a:off x="0" y="0"/>
          <a:ext cx="0" cy="0"/>
          <a:chOff x="0" y="0"/>
          <a:chExt cx="0" cy="0"/>
        </a:xfrm>
      </p:grpSpPr>
      <p:sp>
        <p:nvSpPr>
          <p:cNvPr id="5" name="Bildplatzhalter 4"/>
          <p:cNvSpPr>
            <a:spLocks noGrp="1"/>
          </p:cNvSpPr>
          <p:nvPr>
            <p:ph type="pic" sz="quarter" idx="13" hasCustomPrompt="1"/>
          </p:nvPr>
        </p:nvSpPr>
        <p:spPr>
          <a:xfrm>
            <a:off x="4583113" y="1669026"/>
            <a:ext cx="3873500" cy="4871474"/>
          </a:xfrm>
          <a:prstGeom prst="rect">
            <a:avLst/>
          </a:prstGeom>
        </p:spPr>
        <p:txBody>
          <a:bodyPr/>
          <a:lstStyle>
            <a:lvl1pPr marL="0" indent="0">
              <a:buFontTx/>
              <a:buNone/>
              <a:defRPr/>
            </a:lvl1pPr>
          </a:lstStyle>
          <a:p>
            <a:r>
              <a:rPr lang="de-DE" dirty="0" smtClean="0"/>
              <a:t>Abbildung</a:t>
            </a:r>
            <a:endParaRPr lang="de-DE" dirty="0"/>
          </a:p>
        </p:txBody>
      </p:sp>
      <p:sp>
        <p:nvSpPr>
          <p:cNvPr id="8" name="Titel 4"/>
          <p:cNvSpPr>
            <a:spLocks noGrp="1"/>
          </p:cNvSpPr>
          <p:nvPr>
            <p:ph type="title" hasCustomPrompt="1"/>
          </p:nvPr>
        </p:nvSpPr>
        <p:spPr>
          <a:xfrm>
            <a:off x="697774" y="293567"/>
            <a:ext cx="7758839" cy="732173"/>
          </a:xfrm>
          <a:prstGeom prst="rect">
            <a:avLst/>
          </a:prstGeom>
        </p:spPr>
        <p:txBody>
          <a:bodyPr wrap="square" lIns="0" tIns="0" rIns="0" bIns="0" anchor="t">
            <a:noAutofit/>
          </a:bodyPr>
          <a:lstStyle>
            <a:lvl1pPr algn="l">
              <a:lnSpc>
                <a:spcPct val="100000"/>
              </a:lnSpc>
              <a:spcAft>
                <a:spcPts val="0"/>
              </a:spcAft>
              <a:defRPr lang="de-DE" sz="2400" b="1" kern="1200" baseline="0" dirty="0">
                <a:solidFill>
                  <a:schemeClr val="bg1"/>
                </a:solidFill>
                <a:latin typeface="Arial" pitchFamily="34" charset="0"/>
                <a:cs typeface="Arial" pitchFamily="34" charset="0"/>
              </a:defRPr>
            </a:lvl1pPr>
          </a:lstStyle>
          <a:p>
            <a:r>
              <a:rPr lang="de-DE" dirty="0" smtClean="0"/>
              <a:t>Hier steht der Titel zu diesem Teil </a:t>
            </a:r>
            <a:br>
              <a:rPr lang="de-DE" dirty="0" smtClean="0"/>
            </a:br>
            <a:r>
              <a:rPr lang="de-DE" dirty="0" smtClean="0"/>
              <a:t>Ihrer Präsentation</a:t>
            </a:r>
            <a:endParaRPr lang="de-DE" dirty="0"/>
          </a:p>
        </p:txBody>
      </p:sp>
      <p:sp>
        <p:nvSpPr>
          <p:cNvPr id="6" name="Textplatzhalter 6"/>
          <p:cNvSpPr>
            <a:spLocks noGrp="1"/>
          </p:cNvSpPr>
          <p:nvPr>
            <p:ph type="body" sz="quarter" idx="16" hasCustomPrompt="1"/>
          </p:nvPr>
        </p:nvSpPr>
        <p:spPr>
          <a:xfrm>
            <a:off x="712788" y="1597025"/>
            <a:ext cx="3789177" cy="2098010"/>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8400" indent="-252000">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dirty="0" smtClean="0"/>
              <a:t>Aufzählungspunkt oder Text</a:t>
            </a:r>
          </a:p>
          <a:p>
            <a:pPr lvl="0"/>
            <a:r>
              <a:rPr lang="de-DE" dirty="0" smtClean="0"/>
              <a:t>Aufzählungspunkt zwei</a:t>
            </a:r>
          </a:p>
          <a:p>
            <a:pPr lvl="1"/>
            <a:r>
              <a:rPr lang="de-DE" dirty="0" smtClean="0"/>
              <a:t>Zweite Ebene </a:t>
            </a:r>
            <a:r>
              <a:rPr lang="de-DE" dirty="0" err="1" smtClean="0"/>
              <a:t>Bulletpoint</a:t>
            </a:r>
            <a:endParaRPr lang="de-DE" dirty="0" smtClean="0"/>
          </a:p>
          <a:p>
            <a:pPr lvl="1"/>
            <a:r>
              <a:rPr lang="de-DE" dirty="0" smtClean="0"/>
              <a:t>Zweite Ebene </a:t>
            </a:r>
            <a:r>
              <a:rPr lang="de-DE" dirty="0" err="1" smtClean="0"/>
              <a:t>Bulletpoint</a:t>
            </a:r>
            <a:endParaRPr lang="de-DE" dirty="0" smtClean="0"/>
          </a:p>
          <a:p>
            <a:pPr lvl="2"/>
            <a:r>
              <a:rPr lang="de-DE" dirty="0" smtClean="0"/>
              <a:t>Dritte Ebene </a:t>
            </a:r>
          </a:p>
          <a:p>
            <a:pPr lvl="2"/>
            <a:r>
              <a:rPr lang="de-DE" dirty="0" smtClean="0"/>
              <a:t>dritter </a:t>
            </a:r>
            <a:r>
              <a:rPr lang="de-DE" dirty="0" err="1" smtClean="0"/>
              <a:t>Bulletpoint</a:t>
            </a:r>
            <a:endParaRPr lang="de-DE" dirty="0"/>
          </a:p>
        </p:txBody>
      </p:sp>
      <p:sp>
        <p:nvSpPr>
          <p:cNvPr id="11"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smtClean="0">
                <a:solidFill>
                  <a:srgbClr val="000000"/>
                </a:solidFill>
              </a:rPr>
              <a:t>Beschäftigung geflüchteter Menschen - Informationen für Arbeitgeber</a:t>
            </a:r>
            <a:endParaRPr lang="de-DE" dirty="0">
              <a:solidFill>
                <a:srgbClr val="000000"/>
              </a:solidFill>
            </a:endParaRPr>
          </a:p>
        </p:txBody>
      </p:sp>
    </p:spTree>
    <p:extLst>
      <p:ext uri="{BB962C8B-B14F-4D97-AF65-F5344CB8AC3E}">
        <p14:creationId xmlns:p14="http://schemas.microsoft.com/office/powerpoint/2010/main" val="27901803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sp>
        <p:nvSpPr>
          <p:cNvPr id="5" name="Bildplatzhalter 4"/>
          <p:cNvSpPr>
            <a:spLocks noGrp="1"/>
          </p:cNvSpPr>
          <p:nvPr>
            <p:ph type="pic" sz="quarter" idx="13" hasCustomPrompt="1"/>
          </p:nvPr>
        </p:nvSpPr>
        <p:spPr>
          <a:xfrm>
            <a:off x="712788" y="1597025"/>
            <a:ext cx="7743825" cy="4943475"/>
          </a:xfrm>
          <a:prstGeom prst="rect">
            <a:avLst/>
          </a:prstGeom>
        </p:spPr>
        <p:txBody>
          <a:bodyPr/>
          <a:lstStyle>
            <a:lvl1pPr marL="0" indent="0">
              <a:buFontTx/>
              <a:buNone/>
              <a:defRPr/>
            </a:lvl1pPr>
          </a:lstStyle>
          <a:p>
            <a:r>
              <a:rPr lang="de-DE" dirty="0" smtClean="0"/>
              <a:t>Grafik</a:t>
            </a:r>
            <a:endParaRPr lang="de-DE" dirty="0"/>
          </a:p>
        </p:txBody>
      </p:sp>
      <p:sp>
        <p:nvSpPr>
          <p:cNvPr id="7" name="Titel 4"/>
          <p:cNvSpPr>
            <a:spLocks noGrp="1"/>
          </p:cNvSpPr>
          <p:nvPr>
            <p:ph type="title" hasCustomPrompt="1"/>
          </p:nvPr>
        </p:nvSpPr>
        <p:spPr>
          <a:xfrm>
            <a:off x="697774" y="293567"/>
            <a:ext cx="7758839" cy="732173"/>
          </a:xfrm>
          <a:prstGeom prst="rect">
            <a:avLst/>
          </a:prstGeom>
        </p:spPr>
        <p:txBody>
          <a:bodyPr wrap="square" lIns="0" tIns="0" rIns="0" bIns="0" anchor="t">
            <a:noAutofit/>
          </a:bodyPr>
          <a:lstStyle>
            <a:lvl1pPr algn="l">
              <a:lnSpc>
                <a:spcPct val="100000"/>
              </a:lnSpc>
              <a:spcAft>
                <a:spcPts val="0"/>
              </a:spcAft>
              <a:defRPr lang="de-DE" sz="2400" b="1" kern="1200" baseline="0" dirty="0">
                <a:solidFill>
                  <a:schemeClr val="bg1"/>
                </a:solidFill>
                <a:latin typeface="Arial" pitchFamily="34" charset="0"/>
                <a:cs typeface="Arial" pitchFamily="34" charset="0"/>
              </a:defRPr>
            </a:lvl1pPr>
          </a:lstStyle>
          <a:p>
            <a:r>
              <a:rPr lang="de-DE" dirty="0" smtClean="0"/>
              <a:t>Hier steht der Titel zu diesem Teil </a:t>
            </a:r>
            <a:br>
              <a:rPr lang="de-DE" dirty="0" smtClean="0"/>
            </a:br>
            <a:r>
              <a:rPr lang="de-DE" dirty="0" smtClean="0"/>
              <a:t>Ihrer Präsentation</a:t>
            </a:r>
            <a:endParaRPr lang="de-DE" dirty="0"/>
          </a:p>
        </p:txBody>
      </p:sp>
      <p:sp>
        <p:nvSpPr>
          <p:cNvPr id="8"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smtClean="0">
                <a:solidFill>
                  <a:srgbClr val="000000"/>
                </a:solidFill>
              </a:rPr>
              <a:t>Beschäftigung geflüchteter Menschen - Informationen für Arbeitgeber</a:t>
            </a:r>
            <a:endParaRPr lang="de-DE" dirty="0">
              <a:solidFill>
                <a:srgbClr val="000000"/>
              </a:solidFill>
            </a:endParaRPr>
          </a:p>
        </p:txBody>
      </p:sp>
    </p:spTree>
    <p:extLst>
      <p:ext uri="{BB962C8B-B14F-4D97-AF65-F5344CB8AC3E}">
        <p14:creationId xmlns:p14="http://schemas.microsoft.com/office/powerpoint/2010/main" val="4543998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entriertes Textfeld">
    <p:spTree>
      <p:nvGrpSpPr>
        <p:cNvPr id="1" name=""/>
        <p:cNvGrpSpPr/>
        <p:nvPr/>
      </p:nvGrpSpPr>
      <p:grpSpPr>
        <a:xfrm>
          <a:off x="0" y="0"/>
          <a:ext cx="0" cy="0"/>
          <a:chOff x="0" y="0"/>
          <a:chExt cx="0" cy="0"/>
        </a:xfrm>
      </p:grpSpPr>
      <p:sp>
        <p:nvSpPr>
          <p:cNvPr id="7" name="Textplatzhalter 6"/>
          <p:cNvSpPr>
            <a:spLocks noGrp="1"/>
          </p:cNvSpPr>
          <p:nvPr>
            <p:ph type="body" sz="quarter" idx="11" hasCustomPrompt="1"/>
          </p:nvPr>
        </p:nvSpPr>
        <p:spPr>
          <a:xfrm>
            <a:off x="712788" y="1597024"/>
            <a:ext cx="7743825" cy="4943476"/>
          </a:xfrm>
          <a:prstGeom prst="rect">
            <a:avLst/>
          </a:prstGeom>
        </p:spPr>
        <p:txBody>
          <a:bodyPr wrap="square" lIns="0" tIns="0" rIns="0" bIns="0">
            <a:noAutofit/>
          </a:bodyPr>
          <a:lstStyle>
            <a:lvl1pPr marL="0" indent="0" algn="ctr">
              <a:lnSpc>
                <a:spcPct val="100000"/>
              </a:lnSpc>
              <a:spcBef>
                <a:spcPts val="0"/>
              </a:spcBef>
              <a:spcAft>
                <a:spcPts val="0"/>
              </a:spcAft>
              <a:buClr>
                <a:srgbClr val="E2001A"/>
              </a:buClr>
              <a:buFontTx/>
              <a:buNone/>
              <a:defRPr sz="3300" b="1" baseline="0">
                <a:solidFill>
                  <a:srgbClr val="E2001A"/>
                </a:solidFill>
              </a:defRPr>
            </a:lvl1pPr>
            <a:lvl2pPr marL="523875" indent="0">
              <a:spcBef>
                <a:spcPts val="0"/>
              </a:spcBef>
              <a:spcAft>
                <a:spcPts val="900"/>
              </a:spcAft>
              <a:buClr>
                <a:srgbClr val="58595B"/>
              </a:buClr>
              <a:buFontTx/>
              <a:buNone/>
              <a:defRPr sz="2000">
                <a:solidFill>
                  <a:srgbClr val="58595B"/>
                </a:solidFill>
                <a:latin typeface="Arial" pitchFamily="34" charset="0"/>
                <a:cs typeface="Arial" pitchFamily="34" charset="0"/>
              </a:defRPr>
            </a:lvl2pPr>
            <a:lvl3pPr marL="838200" indent="0">
              <a:spcBef>
                <a:spcPts val="0"/>
              </a:spcBef>
              <a:spcAft>
                <a:spcPts val="1100"/>
              </a:spcAft>
              <a:buClr>
                <a:srgbClr val="58595B"/>
              </a:buClr>
              <a:buFontTx/>
              <a:buNone/>
              <a:defRPr sz="1600">
                <a:solidFill>
                  <a:srgbClr val="58595B"/>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dirty="0" smtClean="0"/>
              <a:t/>
            </a:r>
            <a:br>
              <a:rPr lang="de-DE" dirty="0" smtClean="0"/>
            </a:br>
            <a:r>
              <a:rPr lang="de-DE" dirty="0" smtClean="0"/>
              <a:t>Textfeld für Kernaussagen,</a:t>
            </a:r>
            <a:r>
              <a:rPr lang="de-DE" dirty="0"/>
              <a:t/>
            </a:r>
            <a:br>
              <a:rPr lang="de-DE" dirty="0"/>
            </a:br>
            <a:r>
              <a:rPr lang="de-DE" dirty="0" smtClean="0"/>
              <a:t>Zitate, Botschaften usw.</a:t>
            </a:r>
          </a:p>
        </p:txBody>
      </p:sp>
      <p:sp>
        <p:nvSpPr>
          <p:cNvPr id="4"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smtClean="0">
                <a:solidFill>
                  <a:srgbClr val="000000"/>
                </a:solidFill>
              </a:rPr>
              <a:t>Beschäftigung geflüchteter Menschen - Informationen für Arbeitgeber</a:t>
            </a:r>
            <a:endParaRPr lang="de-DE" dirty="0">
              <a:solidFill>
                <a:srgbClr val="000000"/>
              </a:solidFill>
            </a:endParaRPr>
          </a:p>
        </p:txBody>
      </p:sp>
    </p:spTree>
    <p:extLst>
      <p:ext uri="{BB962C8B-B14F-4D97-AF65-F5344CB8AC3E}">
        <p14:creationId xmlns:p14="http://schemas.microsoft.com/office/powerpoint/2010/main" val="20760253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4" name="Titel 4"/>
          <p:cNvSpPr>
            <a:spLocks noGrp="1"/>
          </p:cNvSpPr>
          <p:nvPr>
            <p:ph type="title" hasCustomPrompt="1"/>
          </p:nvPr>
        </p:nvSpPr>
        <p:spPr>
          <a:xfrm>
            <a:off x="687388" y="924015"/>
            <a:ext cx="7769225" cy="1016366"/>
          </a:xfrm>
          <a:prstGeom prst="rect">
            <a:avLst/>
          </a:prstGeom>
        </p:spPr>
        <p:txBody>
          <a:bodyPr wrap="square" lIns="0" tIns="0" rIns="0" bIns="0" anchor="t">
            <a:spAutoFit/>
          </a:bodyPr>
          <a:lstStyle>
            <a:lvl1pPr algn="l">
              <a:lnSpc>
                <a:spcPct val="100000"/>
              </a:lnSpc>
              <a:spcAft>
                <a:spcPts val="0"/>
              </a:spcAft>
              <a:defRPr lang="de-DE" sz="3300" b="1" kern="1200" baseline="0" dirty="0">
                <a:latin typeface="Arial" pitchFamily="34" charset="0"/>
                <a:cs typeface="Arial" pitchFamily="34" charset="0"/>
              </a:defRPr>
            </a:lvl1pPr>
          </a:lstStyle>
          <a:p>
            <a:r>
              <a:rPr lang="de-DE" dirty="0" smtClean="0"/>
              <a:t>Hier steht der Titel ihrer Präsentation.</a:t>
            </a:r>
            <a:br>
              <a:rPr lang="de-DE" dirty="0" smtClean="0"/>
            </a:br>
            <a:r>
              <a:rPr lang="de-DE" dirty="0" smtClean="0"/>
              <a:t>Groß und prägnant.</a:t>
            </a:r>
            <a:endParaRPr lang="de-DE" dirty="0"/>
          </a:p>
        </p:txBody>
      </p:sp>
      <p:sp>
        <p:nvSpPr>
          <p:cNvPr id="7" name="Textplatzhalter 11"/>
          <p:cNvSpPr>
            <a:spLocks noGrp="1"/>
          </p:cNvSpPr>
          <p:nvPr>
            <p:ph type="body" sz="quarter" idx="12" hasCustomPrompt="1"/>
          </p:nvPr>
        </p:nvSpPr>
        <p:spPr>
          <a:xfrm>
            <a:off x="703263" y="467628"/>
            <a:ext cx="7753350"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marL="0" lvl="0" indent="0">
              <a:spcBef>
                <a:spcPts val="0"/>
              </a:spcBef>
              <a:spcAft>
                <a:spcPts val="200"/>
              </a:spcAft>
            </a:pPr>
            <a:r>
              <a:rPr kumimoji="0" lang="de-DE" sz="1500" b="0" i="0" u="none" strike="noStrike" kern="0" cap="none" spc="0" normalizeH="0" baseline="0" noProof="0" dirty="0" smtClean="0">
                <a:ln>
                  <a:noFill/>
                </a:ln>
                <a:solidFill>
                  <a:srgbClr val="FFFFFF"/>
                </a:solidFill>
                <a:effectLst/>
                <a:uLnTx/>
                <a:uFillTx/>
                <a:latin typeface="Arial"/>
                <a:ea typeface="+mn-ea"/>
                <a:cs typeface="+mn-cs"/>
              </a:rPr>
              <a:t>Optionaler Text: Thema | Version | Datum</a:t>
            </a:r>
            <a:endParaRPr kumimoji="0" lang="de-DE"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2854275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Überschrift und Text optiona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7774" y="5472000"/>
            <a:ext cx="7758839" cy="739175"/>
          </a:xfrm>
          <a:prstGeom prst="rect">
            <a:avLst/>
          </a:prstGeom>
        </p:spPr>
        <p:txBody>
          <a:bodyPr wrap="square" lIns="0" tIns="0" rIns="0" bIns="0" anchor="t">
            <a:spAutoFit/>
          </a:bodyPr>
          <a:lstStyle>
            <a:lvl1pPr marL="0" indent="0">
              <a:lnSpc>
                <a:spcPct val="100000"/>
              </a:lnSpc>
              <a:spcAft>
                <a:spcPts val="0"/>
              </a:spcAft>
              <a:buFontTx/>
              <a:buNone/>
              <a:defRPr>
                <a:solidFill>
                  <a:srgbClr val="FFFFFF"/>
                </a:solidFill>
                <a:latin typeface="Arial" pitchFamily="34" charset="0"/>
                <a:cs typeface="Arial" pitchFamily="34" charset="0"/>
              </a:defRPr>
            </a:lvl1pPr>
          </a:lstStyle>
          <a:p>
            <a:r>
              <a:rPr lang="de-DE" dirty="0" smtClean="0"/>
              <a:t>Trennseite mit Bild, optionaler Text. Her steht die Überschrift zu diesem Teil des Kapitels.</a:t>
            </a:r>
            <a:endParaRPr lang="de-DE" dirty="0"/>
          </a:p>
        </p:txBody>
      </p:sp>
      <p:sp>
        <p:nvSpPr>
          <p:cNvPr id="3" name="Inhaltsplatzhalter 2"/>
          <p:cNvSpPr>
            <a:spLocks noGrp="1"/>
          </p:cNvSpPr>
          <p:nvPr>
            <p:ph idx="1" hasCustomPrompt="1"/>
          </p:nvPr>
        </p:nvSpPr>
        <p:spPr>
          <a:xfrm>
            <a:off x="704124" y="6372000"/>
            <a:ext cx="7752489" cy="230992"/>
          </a:xfrm>
          <a:prstGeom prst="rect">
            <a:avLst/>
          </a:prstGeom>
        </p:spPr>
        <p:txBody>
          <a:bodyPr lIns="0" tIns="0" rIns="0" bIns="0"/>
          <a:lstStyle>
            <a:lvl1pPr>
              <a:lnSpc>
                <a:spcPct val="100000"/>
              </a:lnSpc>
              <a:spcBef>
                <a:spcPts val="0"/>
              </a:spcBef>
              <a:spcAft>
                <a:spcPts val="200"/>
              </a:spcAft>
              <a:defRPr sz="1500">
                <a:solidFill>
                  <a:srgbClr val="FFFFFF"/>
                </a:solidFill>
                <a:latin typeface="Arial" pitchFamily="34" charset="0"/>
                <a:cs typeface="Arial" pitchFamily="34" charset="0"/>
              </a:defRPr>
            </a:lvl1pPr>
            <a:lvl4pPr marL="1376362" indent="0">
              <a:buFontTx/>
              <a:buNone/>
              <a:defRPr/>
            </a:lvl4pPr>
            <a:lvl5pPr marL="1830388" indent="0">
              <a:buFontTx/>
              <a:buNone/>
              <a:defRPr/>
            </a:lvl5pPr>
          </a:lstStyle>
          <a:p>
            <a:pPr lvl="0"/>
            <a:r>
              <a:rPr lang="de-DE" dirty="0" smtClean="0"/>
              <a:t>Optionaler Text: Ansatzpunkte, Potentiale</a:t>
            </a:r>
            <a:endParaRPr lang="de-DE" dirty="0"/>
          </a:p>
        </p:txBody>
      </p:sp>
    </p:spTree>
    <p:extLst>
      <p:ext uri="{BB962C8B-B14F-4D97-AF65-F5344CB8AC3E}">
        <p14:creationId xmlns:p14="http://schemas.microsoft.com/office/powerpoint/2010/main" val="35365054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Überschrift und Text optiona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7774" y="5472000"/>
            <a:ext cx="7758839" cy="739175"/>
          </a:xfrm>
          <a:prstGeom prst="rect">
            <a:avLst/>
          </a:prstGeom>
        </p:spPr>
        <p:txBody>
          <a:bodyPr wrap="square" lIns="0" tIns="0" rIns="0" bIns="0" anchor="t">
            <a:spAutoFit/>
          </a:bodyPr>
          <a:lstStyle>
            <a:lvl1pPr marL="0" indent="0">
              <a:lnSpc>
                <a:spcPct val="100000"/>
              </a:lnSpc>
              <a:spcAft>
                <a:spcPts val="0"/>
              </a:spcAft>
              <a:buFontTx/>
              <a:buNone/>
              <a:defRPr>
                <a:solidFill>
                  <a:srgbClr val="FFFFFF"/>
                </a:solidFill>
                <a:latin typeface="Arial" pitchFamily="34" charset="0"/>
                <a:cs typeface="Arial" pitchFamily="34" charset="0"/>
              </a:defRPr>
            </a:lvl1pPr>
          </a:lstStyle>
          <a:p>
            <a:r>
              <a:rPr lang="de-DE" dirty="0" smtClean="0"/>
              <a:t>Trennseite mit Bild, optionaler Text. Her steht die Überschrift zu diesem Teil des Kapitels.</a:t>
            </a:r>
            <a:endParaRPr lang="de-DE" dirty="0"/>
          </a:p>
        </p:txBody>
      </p:sp>
      <p:sp>
        <p:nvSpPr>
          <p:cNvPr id="3" name="Inhaltsplatzhalter 2"/>
          <p:cNvSpPr>
            <a:spLocks noGrp="1"/>
          </p:cNvSpPr>
          <p:nvPr>
            <p:ph idx="1" hasCustomPrompt="1"/>
          </p:nvPr>
        </p:nvSpPr>
        <p:spPr>
          <a:xfrm>
            <a:off x="704124" y="6372000"/>
            <a:ext cx="7752489" cy="230992"/>
          </a:xfrm>
          <a:prstGeom prst="rect">
            <a:avLst/>
          </a:prstGeom>
        </p:spPr>
        <p:txBody>
          <a:bodyPr lIns="0" tIns="0" rIns="0" bIns="0"/>
          <a:lstStyle>
            <a:lvl1pPr>
              <a:lnSpc>
                <a:spcPct val="100000"/>
              </a:lnSpc>
              <a:spcBef>
                <a:spcPts val="0"/>
              </a:spcBef>
              <a:spcAft>
                <a:spcPts val="200"/>
              </a:spcAft>
              <a:defRPr sz="1500">
                <a:solidFill>
                  <a:srgbClr val="FFFFFF"/>
                </a:solidFill>
                <a:latin typeface="Arial" pitchFamily="34" charset="0"/>
                <a:cs typeface="Arial" pitchFamily="34" charset="0"/>
              </a:defRPr>
            </a:lvl1pPr>
            <a:lvl4pPr marL="1376362" indent="0">
              <a:buFontTx/>
              <a:buNone/>
              <a:defRPr/>
            </a:lvl4pPr>
            <a:lvl5pPr marL="1830388" indent="0">
              <a:buFontTx/>
              <a:buNone/>
              <a:defRPr/>
            </a:lvl5pPr>
          </a:lstStyle>
          <a:p>
            <a:pPr lvl="0"/>
            <a:r>
              <a:rPr lang="de-DE" dirty="0" smtClean="0"/>
              <a:t>Optionaler Text: Ansatzpunkte, Potentiale</a:t>
            </a:r>
            <a:endParaRPr lang="de-DE" dirty="0"/>
          </a:p>
        </p:txBody>
      </p:sp>
    </p:spTree>
    <p:extLst>
      <p:ext uri="{BB962C8B-B14F-4D97-AF65-F5344CB8AC3E}">
        <p14:creationId xmlns:p14="http://schemas.microsoft.com/office/powerpoint/2010/main" val="30904621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703263" y="2053420"/>
            <a:ext cx="7753350" cy="461665"/>
          </a:xfrm>
          <a:prstGeom prst="rect">
            <a:avLst/>
          </a:prstGeom>
        </p:spPr>
        <p:txBody>
          <a:bodyPr wrap="square" lIns="0" tIns="0" rIns="0" bIns="0">
            <a:spAutoFit/>
          </a:bodyPr>
          <a:lstStyle>
            <a:lvl1pPr marL="0" indent="0" algn="l">
              <a:spcBef>
                <a:spcPts val="0"/>
              </a:spcBef>
              <a:spcAft>
                <a:spcPts val="200"/>
              </a:spcAft>
              <a:buNone/>
              <a:defRPr sz="1500" baseline="0">
                <a:solidFill>
                  <a:srgbClr val="FFFFFF"/>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err="1" smtClean="0"/>
              <a:t>Subline</a:t>
            </a:r>
            <a:r>
              <a:rPr lang="de-DE" dirty="0" smtClean="0"/>
              <a:t> nutzbar für zusätzliche Informationen. </a:t>
            </a:r>
            <a:br>
              <a:rPr lang="de-DE" dirty="0" smtClean="0"/>
            </a:br>
            <a:r>
              <a:rPr lang="de-DE" dirty="0" smtClean="0"/>
              <a:t>Wenn möglich nicht mehr als zwei Zeilen schreiben.</a:t>
            </a:r>
            <a:endParaRPr lang="de-DE" dirty="0"/>
          </a:p>
        </p:txBody>
      </p:sp>
      <p:sp>
        <p:nvSpPr>
          <p:cNvPr id="7" name="Titel 4"/>
          <p:cNvSpPr>
            <a:spLocks noGrp="1"/>
          </p:cNvSpPr>
          <p:nvPr>
            <p:ph type="title" hasCustomPrompt="1"/>
          </p:nvPr>
        </p:nvSpPr>
        <p:spPr>
          <a:xfrm>
            <a:off x="687388" y="924015"/>
            <a:ext cx="7769225" cy="1016366"/>
          </a:xfrm>
          <a:prstGeom prst="rect">
            <a:avLst/>
          </a:prstGeom>
        </p:spPr>
        <p:txBody>
          <a:bodyPr wrap="square" lIns="0" tIns="0" rIns="0" bIns="0" anchor="t">
            <a:spAutoFit/>
          </a:bodyPr>
          <a:lstStyle>
            <a:lvl1pPr algn="l">
              <a:lnSpc>
                <a:spcPct val="100000"/>
              </a:lnSpc>
              <a:spcAft>
                <a:spcPts val="0"/>
              </a:spcAft>
              <a:defRPr lang="de-DE" sz="3300" b="1" kern="1200" baseline="0" dirty="0">
                <a:latin typeface="Arial" pitchFamily="34" charset="0"/>
                <a:cs typeface="Arial" pitchFamily="34" charset="0"/>
              </a:defRPr>
            </a:lvl1pPr>
          </a:lstStyle>
          <a:p>
            <a:r>
              <a:rPr lang="de-DE" dirty="0" smtClean="0"/>
              <a:t>Hier steht der Titel ihrer Präsentation.</a:t>
            </a:r>
            <a:br>
              <a:rPr lang="de-DE" dirty="0" smtClean="0"/>
            </a:br>
            <a:r>
              <a:rPr lang="de-DE" dirty="0" smtClean="0"/>
              <a:t>Groß und prägnant.</a:t>
            </a:r>
            <a:endParaRPr lang="de-DE" dirty="0"/>
          </a:p>
        </p:txBody>
      </p:sp>
      <p:sp>
        <p:nvSpPr>
          <p:cNvPr id="5" name="Textplatzhalter 11"/>
          <p:cNvSpPr>
            <a:spLocks noGrp="1"/>
          </p:cNvSpPr>
          <p:nvPr>
            <p:ph type="body" sz="quarter" idx="12" hasCustomPrompt="1"/>
          </p:nvPr>
        </p:nvSpPr>
        <p:spPr>
          <a:xfrm>
            <a:off x="703263" y="467628"/>
            <a:ext cx="7753350"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marL="0" lvl="0" indent="0">
              <a:spcBef>
                <a:spcPts val="0"/>
              </a:spcBef>
              <a:spcAft>
                <a:spcPts val="200"/>
              </a:spcAft>
            </a:pPr>
            <a:r>
              <a:rPr kumimoji="0" lang="de-DE" sz="1500" b="0" i="0" u="none" strike="noStrike" kern="0" cap="none" spc="0" normalizeH="0" baseline="0" noProof="0" dirty="0" smtClean="0">
                <a:ln>
                  <a:noFill/>
                </a:ln>
                <a:solidFill>
                  <a:srgbClr val="FFFFFF"/>
                </a:solidFill>
                <a:effectLst/>
                <a:uLnTx/>
                <a:uFillTx/>
                <a:latin typeface="Arial"/>
                <a:ea typeface="+mn-ea"/>
                <a:cs typeface="+mn-cs"/>
              </a:rPr>
              <a:t>Optionaler Text: Thema | Version | Datum</a:t>
            </a:r>
            <a:endParaRPr kumimoji="0" lang="de-DE"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721740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 intern">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896" y="453559"/>
            <a:ext cx="1619250" cy="533769"/>
          </a:xfrm>
          <a:prstGeom prst="rect">
            <a:avLst/>
          </a:prstGeom>
        </p:spPr>
      </p:pic>
      <p:sp>
        <p:nvSpPr>
          <p:cNvPr id="10" name="Untertitel 2"/>
          <p:cNvSpPr>
            <a:spLocks noGrp="1"/>
          </p:cNvSpPr>
          <p:nvPr>
            <p:ph type="subTitle" idx="1" hasCustomPrompt="1"/>
          </p:nvPr>
        </p:nvSpPr>
        <p:spPr>
          <a:xfrm>
            <a:off x="703263" y="2053420"/>
            <a:ext cx="7753350" cy="461665"/>
          </a:xfrm>
          <a:prstGeom prst="rect">
            <a:avLst/>
          </a:prstGeom>
        </p:spPr>
        <p:txBody>
          <a:bodyPr wrap="square" lIns="0" tIns="0" rIns="0" bIns="0">
            <a:spAutoFit/>
          </a:bodyPr>
          <a:lstStyle>
            <a:lvl1pPr marL="0" indent="0" algn="l">
              <a:spcBef>
                <a:spcPts val="0"/>
              </a:spcBef>
              <a:spcAft>
                <a:spcPts val="200"/>
              </a:spcAft>
              <a:buNone/>
              <a:defRPr sz="1500" baseline="0">
                <a:solidFill>
                  <a:srgbClr val="FFFFFF"/>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err="1" smtClean="0"/>
              <a:t>Subline</a:t>
            </a:r>
            <a:r>
              <a:rPr lang="de-DE" dirty="0" smtClean="0"/>
              <a:t> nutzbar für zusätzliche Informationen. </a:t>
            </a:r>
            <a:br>
              <a:rPr lang="de-DE" dirty="0" smtClean="0"/>
            </a:br>
            <a:r>
              <a:rPr lang="de-DE" dirty="0" smtClean="0"/>
              <a:t>Wenn möglich nicht mehr als zwei Zeilen schreiben.</a:t>
            </a:r>
            <a:endParaRPr lang="de-DE" dirty="0"/>
          </a:p>
        </p:txBody>
      </p:sp>
      <p:sp>
        <p:nvSpPr>
          <p:cNvPr id="11" name="Titel 4"/>
          <p:cNvSpPr>
            <a:spLocks noGrp="1"/>
          </p:cNvSpPr>
          <p:nvPr>
            <p:ph type="title" hasCustomPrompt="1"/>
          </p:nvPr>
        </p:nvSpPr>
        <p:spPr>
          <a:xfrm>
            <a:off x="687388" y="924015"/>
            <a:ext cx="7769225" cy="1016366"/>
          </a:xfrm>
          <a:prstGeom prst="rect">
            <a:avLst/>
          </a:prstGeom>
        </p:spPr>
        <p:txBody>
          <a:bodyPr wrap="square" lIns="0" tIns="0" rIns="0" bIns="0" anchor="t">
            <a:spAutoFit/>
          </a:bodyPr>
          <a:lstStyle>
            <a:lvl1pPr algn="l">
              <a:lnSpc>
                <a:spcPct val="100000"/>
              </a:lnSpc>
              <a:spcAft>
                <a:spcPts val="0"/>
              </a:spcAft>
              <a:defRPr lang="de-DE" sz="3300" b="1" kern="1200" baseline="0" dirty="0">
                <a:latin typeface="Arial" pitchFamily="34" charset="0"/>
                <a:cs typeface="Arial" pitchFamily="34" charset="0"/>
              </a:defRPr>
            </a:lvl1pPr>
          </a:lstStyle>
          <a:p>
            <a:r>
              <a:rPr lang="de-DE" dirty="0" smtClean="0"/>
              <a:t>Hier steht der Titel ihrer Präsentation.</a:t>
            </a:r>
            <a:br>
              <a:rPr lang="de-DE" dirty="0" smtClean="0"/>
            </a:br>
            <a:r>
              <a:rPr lang="de-DE" dirty="0" smtClean="0"/>
              <a:t>Groß und prägnant.</a:t>
            </a:r>
            <a:endParaRPr lang="de-DE" dirty="0"/>
          </a:p>
        </p:txBody>
      </p:sp>
      <p:sp>
        <p:nvSpPr>
          <p:cNvPr id="7" name="Textplatzhalter 11"/>
          <p:cNvSpPr>
            <a:spLocks noGrp="1"/>
          </p:cNvSpPr>
          <p:nvPr>
            <p:ph type="body" sz="quarter" idx="12" hasCustomPrompt="1"/>
          </p:nvPr>
        </p:nvSpPr>
        <p:spPr>
          <a:xfrm>
            <a:off x="703263" y="467628"/>
            <a:ext cx="6767495"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marL="0" lvl="0" indent="0">
              <a:spcBef>
                <a:spcPts val="0"/>
              </a:spcBef>
              <a:spcAft>
                <a:spcPts val="200"/>
              </a:spcAft>
            </a:pPr>
            <a:r>
              <a:rPr kumimoji="0" lang="de-DE" sz="1500" b="0" i="0" u="none" strike="noStrike" kern="0" cap="none" spc="0" normalizeH="0" baseline="0" noProof="0" dirty="0" smtClean="0">
                <a:ln>
                  <a:noFill/>
                </a:ln>
                <a:solidFill>
                  <a:srgbClr val="FFFFFF"/>
                </a:solidFill>
                <a:effectLst/>
                <a:uLnTx/>
                <a:uFillTx/>
                <a:latin typeface="Arial"/>
                <a:ea typeface="+mn-ea"/>
                <a:cs typeface="+mn-cs"/>
              </a:rPr>
              <a:t>Optionaler Text: Thema | Version | Datum</a:t>
            </a:r>
            <a:endParaRPr kumimoji="0" lang="de-DE"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148828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703263" y="2614561"/>
            <a:ext cx="7753350" cy="461984"/>
          </a:xfrm>
          <a:prstGeom prst="rect">
            <a:avLst/>
          </a:prstGeom>
        </p:spPr>
        <p:txBody>
          <a:bodyPr wrap="square" lIns="0" tIns="0" rIns="0" bIns="0">
            <a:spAutoFit/>
          </a:bodyPr>
          <a:lstStyle>
            <a:lvl1pPr marL="0" indent="0" algn="l">
              <a:spcBef>
                <a:spcPts val="0"/>
              </a:spcBef>
              <a:spcAft>
                <a:spcPts val="200"/>
              </a:spcAft>
              <a:buNone/>
              <a:defRPr sz="1500" baseline="0">
                <a:solidFill>
                  <a:srgbClr val="FFFFFF"/>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err="1" smtClean="0"/>
              <a:t>Subline</a:t>
            </a:r>
            <a:r>
              <a:rPr lang="de-DE" dirty="0" smtClean="0"/>
              <a:t> nutzbar für zusätzliche Informationen. </a:t>
            </a:r>
            <a:br>
              <a:rPr lang="de-DE" dirty="0" smtClean="0"/>
            </a:br>
            <a:r>
              <a:rPr lang="de-DE" dirty="0" smtClean="0"/>
              <a:t>Wenn möglich nicht mehr als zwei Zeilen schreiben.</a:t>
            </a:r>
            <a:endParaRPr lang="de-DE" dirty="0"/>
          </a:p>
        </p:txBody>
      </p:sp>
      <p:sp>
        <p:nvSpPr>
          <p:cNvPr id="5" name="Titel 4"/>
          <p:cNvSpPr>
            <a:spLocks noGrp="1"/>
          </p:cNvSpPr>
          <p:nvPr>
            <p:ph type="title" hasCustomPrompt="1"/>
          </p:nvPr>
        </p:nvSpPr>
        <p:spPr>
          <a:xfrm>
            <a:off x="687388" y="924014"/>
            <a:ext cx="7769225" cy="1524548"/>
          </a:xfrm>
          <a:prstGeom prst="rect">
            <a:avLst/>
          </a:prstGeom>
        </p:spPr>
        <p:txBody>
          <a:bodyPr wrap="square" lIns="0" tIns="0" rIns="0" bIns="0" anchor="t">
            <a:noAutofit/>
          </a:bodyPr>
          <a:lstStyle>
            <a:lvl1pPr algn="l">
              <a:lnSpc>
                <a:spcPct val="100000"/>
              </a:lnSpc>
              <a:spcAft>
                <a:spcPts val="0"/>
              </a:spcAft>
              <a:defRPr lang="de-DE" sz="3300" kern="1200" baseline="0" dirty="0">
                <a:solidFill>
                  <a:srgbClr val="FFFFFF"/>
                </a:solidFill>
                <a:latin typeface="Arial" pitchFamily="34" charset="0"/>
                <a:cs typeface="Arial" pitchFamily="34" charset="0"/>
              </a:defRPr>
            </a:lvl1pPr>
          </a:lstStyle>
          <a:p>
            <a:r>
              <a:rPr lang="de-DE" dirty="0" smtClean="0"/>
              <a:t>Titelfolie ohne Bild.</a:t>
            </a:r>
            <a:br>
              <a:rPr lang="de-DE" dirty="0" smtClean="0"/>
            </a:br>
            <a:r>
              <a:rPr lang="de-DE" dirty="0" smtClean="0"/>
              <a:t>Auf dieser Folie können Sie mehr</a:t>
            </a:r>
            <a:br>
              <a:rPr lang="de-DE" dirty="0" smtClean="0"/>
            </a:br>
            <a:r>
              <a:rPr lang="de-DE" dirty="0" smtClean="0"/>
              <a:t>Inhalte unterbringen.	</a:t>
            </a:r>
            <a:endParaRPr lang="de-DE" dirty="0"/>
          </a:p>
        </p:txBody>
      </p:sp>
      <p:sp>
        <p:nvSpPr>
          <p:cNvPr id="6" name="Textplatzhalter 11"/>
          <p:cNvSpPr>
            <a:spLocks noGrp="1"/>
          </p:cNvSpPr>
          <p:nvPr>
            <p:ph type="body" sz="quarter" idx="12" hasCustomPrompt="1"/>
          </p:nvPr>
        </p:nvSpPr>
        <p:spPr>
          <a:xfrm>
            <a:off x="703263" y="467628"/>
            <a:ext cx="7753350"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marL="0" lvl="0" indent="0">
              <a:spcBef>
                <a:spcPts val="0"/>
              </a:spcBef>
              <a:spcAft>
                <a:spcPts val="200"/>
              </a:spcAft>
            </a:pPr>
            <a:r>
              <a:rPr kumimoji="0" lang="de-DE" sz="1500" b="0" i="0" u="none" strike="noStrike" kern="0" cap="none" spc="0" normalizeH="0" baseline="0" noProof="0" dirty="0" smtClean="0">
                <a:ln>
                  <a:noFill/>
                </a:ln>
                <a:solidFill>
                  <a:srgbClr val="FFFFFF"/>
                </a:solidFill>
                <a:effectLst/>
                <a:uLnTx/>
                <a:uFillTx/>
                <a:latin typeface="Arial"/>
                <a:ea typeface="+mn-ea"/>
                <a:cs typeface="+mn-cs"/>
              </a:rPr>
              <a:t>Optionaler Text: Thema | Version | Datum</a:t>
            </a:r>
            <a:endParaRPr kumimoji="0" lang="de-DE"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606609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 intern">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896" y="453559"/>
            <a:ext cx="1619250" cy="533769"/>
          </a:xfrm>
          <a:prstGeom prst="rect">
            <a:avLst/>
          </a:prstGeom>
        </p:spPr>
      </p:pic>
      <p:sp>
        <p:nvSpPr>
          <p:cNvPr id="11" name="Untertitel 2"/>
          <p:cNvSpPr>
            <a:spLocks noGrp="1"/>
          </p:cNvSpPr>
          <p:nvPr>
            <p:ph type="subTitle" idx="1" hasCustomPrompt="1"/>
          </p:nvPr>
        </p:nvSpPr>
        <p:spPr>
          <a:xfrm>
            <a:off x="703263" y="2614561"/>
            <a:ext cx="7753350" cy="461984"/>
          </a:xfrm>
          <a:prstGeom prst="rect">
            <a:avLst/>
          </a:prstGeom>
        </p:spPr>
        <p:txBody>
          <a:bodyPr wrap="square" lIns="0" tIns="0" rIns="0" bIns="0">
            <a:spAutoFit/>
          </a:bodyPr>
          <a:lstStyle>
            <a:lvl1pPr marL="0" indent="0" algn="l">
              <a:spcBef>
                <a:spcPts val="0"/>
              </a:spcBef>
              <a:spcAft>
                <a:spcPts val="200"/>
              </a:spcAft>
              <a:buNone/>
              <a:defRPr sz="1500" baseline="0">
                <a:solidFill>
                  <a:srgbClr val="FFFFFF"/>
                </a:solidFill>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err="1" smtClean="0"/>
              <a:t>Subline</a:t>
            </a:r>
            <a:r>
              <a:rPr lang="de-DE" dirty="0" smtClean="0"/>
              <a:t> nutzbar für zusätzliche Informationen. </a:t>
            </a:r>
            <a:br>
              <a:rPr lang="de-DE" dirty="0" smtClean="0"/>
            </a:br>
            <a:r>
              <a:rPr lang="de-DE" dirty="0" smtClean="0"/>
              <a:t>Wenn möglich nicht mehr als zwei Zeilen schreiben.</a:t>
            </a:r>
            <a:endParaRPr lang="de-DE" dirty="0"/>
          </a:p>
        </p:txBody>
      </p:sp>
      <p:sp>
        <p:nvSpPr>
          <p:cNvPr id="13" name="Titel 4"/>
          <p:cNvSpPr>
            <a:spLocks noGrp="1"/>
          </p:cNvSpPr>
          <p:nvPr>
            <p:ph type="title" hasCustomPrompt="1"/>
          </p:nvPr>
        </p:nvSpPr>
        <p:spPr>
          <a:xfrm>
            <a:off x="687388" y="924014"/>
            <a:ext cx="7769225" cy="1524548"/>
          </a:xfrm>
          <a:prstGeom prst="rect">
            <a:avLst/>
          </a:prstGeom>
        </p:spPr>
        <p:txBody>
          <a:bodyPr wrap="square" lIns="0" tIns="0" rIns="0" bIns="0" anchor="t">
            <a:noAutofit/>
          </a:bodyPr>
          <a:lstStyle>
            <a:lvl1pPr algn="l">
              <a:lnSpc>
                <a:spcPct val="100000"/>
              </a:lnSpc>
              <a:spcAft>
                <a:spcPts val="0"/>
              </a:spcAft>
              <a:defRPr lang="de-DE" sz="3300" kern="1200" baseline="0" dirty="0">
                <a:solidFill>
                  <a:srgbClr val="FFFFFF"/>
                </a:solidFill>
                <a:latin typeface="Arial" pitchFamily="34" charset="0"/>
                <a:cs typeface="Arial" pitchFamily="34" charset="0"/>
              </a:defRPr>
            </a:lvl1pPr>
          </a:lstStyle>
          <a:p>
            <a:r>
              <a:rPr lang="de-DE" dirty="0" smtClean="0"/>
              <a:t>Titelfolie ohne Bild.</a:t>
            </a:r>
            <a:br>
              <a:rPr lang="de-DE" dirty="0" smtClean="0"/>
            </a:br>
            <a:r>
              <a:rPr lang="de-DE" dirty="0" smtClean="0"/>
              <a:t>Auf dieser Folie können Sie mehr</a:t>
            </a:r>
            <a:br>
              <a:rPr lang="de-DE" dirty="0" smtClean="0"/>
            </a:br>
            <a:r>
              <a:rPr lang="de-DE" dirty="0" smtClean="0"/>
              <a:t>Inhalte unterbringen.	</a:t>
            </a:r>
            <a:endParaRPr lang="de-DE" dirty="0"/>
          </a:p>
        </p:txBody>
      </p:sp>
      <p:sp>
        <p:nvSpPr>
          <p:cNvPr id="7" name="Textplatzhalter 11"/>
          <p:cNvSpPr>
            <a:spLocks noGrp="1"/>
          </p:cNvSpPr>
          <p:nvPr>
            <p:ph type="body" sz="quarter" idx="12" hasCustomPrompt="1"/>
          </p:nvPr>
        </p:nvSpPr>
        <p:spPr>
          <a:xfrm>
            <a:off x="703263" y="467628"/>
            <a:ext cx="6767495" cy="230992"/>
          </a:xfrm>
          <a:prstGeom prst="rect">
            <a:avLst/>
          </a:prstGeom>
        </p:spPr>
        <p:txBody>
          <a:bodyPr vert="horz" lIns="0" tIns="0" rIns="0" bIns="0" rtlCol="0">
            <a:noAutofit/>
          </a:bodyPr>
          <a:lstStyle>
            <a:lvl1pPr marL="344488" indent="-344488">
              <a:buNone/>
              <a:defRPr lang="de-DE" sz="1500" baseline="0" noProof="0" dirty="0">
                <a:solidFill>
                  <a:srgbClr val="FFFFFF"/>
                </a:solidFill>
                <a:latin typeface="Arial" pitchFamily="34" charset="0"/>
                <a:cs typeface="Arial" pitchFamily="34" charset="0"/>
              </a:defRPr>
            </a:lvl1pPr>
          </a:lstStyle>
          <a:p>
            <a:pPr marL="0" lvl="0" indent="0">
              <a:spcBef>
                <a:spcPts val="0"/>
              </a:spcBef>
              <a:spcAft>
                <a:spcPts val="200"/>
              </a:spcAft>
            </a:pPr>
            <a:r>
              <a:rPr kumimoji="0" lang="de-DE" sz="1500" b="0" i="0" u="none" strike="noStrike" kern="0" cap="none" spc="0" normalizeH="0" baseline="0" noProof="0" dirty="0" smtClean="0">
                <a:ln>
                  <a:noFill/>
                </a:ln>
                <a:solidFill>
                  <a:srgbClr val="FFFFFF"/>
                </a:solidFill>
                <a:effectLst/>
                <a:uLnTx/>
                <a:uFillTx/>
                <a:latin typeface="Arial"/>
                <a:ea typeface="+mn-ea"/>
                <a:cs typeface="+mn-cs"/>
              </a:rPr>
              <a:t>Optionaler Text: Thema | Version | Datum</a:t>
            </a:r>
            <a:endParaRPr kumimoji="0" lang="de-DE"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191360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und Aufzählung">
    <p:spTree>
      <p:nvGrpSpPr>
        <p:cNvPr id="1" name=""/>
        <p:cNvGrpSpPr/>
        <p:nvPr/>
      </p:nvGrpSpPr>
      <p:grpSpPr>
        <a:xfrm>
          <a:off x="0" y="0"/>
          <a:ext cx="0" cy="0"/>
          <a:chOff x="0" y="0"/>
          <a:chExt cx="0" cy="0"/>
        </a:xfrm>
      </p:grpSpPr>
      <p:sp>
        <p:nvSpPr>
          <p:cNvPr id="9" name="Titel 4"/>
          <p:cNvSpPr>
            <a:spLocks noGrp="1"/>
          </p:cNvSpPr>
          <p:nvPr>
            <p:ph type="title" hasCustomPrompt="1"/>
          </p:nvPr>
        </p:nvSpPr>
        <p:spPr>
          <a:xfrm>
            <a:off x="697774" y="293567"/>
            <a:ext cx="7758839" cy="732173"/>
          </a:xfrm>
          <a:prstGeom prst="rect">
            <a:avLst/>
          </a:prstGeom>
        </p:spPr>
        <p:txBody>
          <a:bodyPr wrap="square" lIns="0" tIns="0" rIns="0" bIns="0" anchor="t">
            <a:noAutofit/>
          </a:bodyPr>
          <a:lstStyle>
            <a:lvl1pPr algn="l">
              <a:lnSpc>
                <a:spcPct val="100000"/>
              </a:lnSpc>
              <a:spcAft>
                <a:spcPts val="0"/>
              </a:spcAft>
              <a:defRPr lang="de-DE" sz="2400" b="1" kern="1200" baseline="0" dirty="0">
                <a:solidFill>
                  <a:schemeClr val="bg1"/>
                </a:solidFill>
                <a:latin typeface="Arial" pitchFamily="34" charset="0"/>
                <a:cs typeface="Arial" pitchFamily="34" charset="0"/>
              </a:defRPr>
            </a:lvl1pPr>
          </a:lstStyle>
          <a:p>
            <a:r>
              <a:rPr lang="de-DE" dirty="0" smtClean="0"/>
              <a:t>Hier steht der Titel zu diesem Teil </a:t>
            </a:r>
            <a:br>
              <a:rPr lang="de-DE" dirty="0" smtClean="0"/>
            </a:br>
            <a:r>
              <a:rPr lang="de-DE" dirty="0" smtClean="0"/>
              <a:t>Ihrer Präsentation</a:t>
            </a:r>
            <a:endParaRPr lang="de-DE" dirty="0"/>
          </a:p>
        </p:txBody>
      </p:sp>
      <p:sp>
        <p:nvSpPr>
          <p:cNvPr id="6" name="Textplatzhalter 6"/>
          <p:cNvSpPr>
            <a:spLocks noGrp="1"/>
          </p:cNvSpPr>
          <p:nvPr>
            <p:ph type="body" sz="quarter" idx="12" hasCustomPrompt="1"/>
          </p:nvPr>
        </p:nvSpPr>
        <p:spPr>
          <a:xfrm>
            <a:off x="719999" y="1597025"/>
            <a:ext cx="7736613" cy="3162404"/>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8400" indent="-252000">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buFontTx/>
              <a:buNone/>
              <a:defRPr/>
            </a:lvl4pPr>
            <a:lvl5pPr marL="1830388" indent="0">
              <a:buFontTx/>
              <a:buNone/>
              <a:defRPr/>
            </a:lvl5pPr>
          </a:lstStyle>
          <a:p>
            <a:pPr marL="342900" marR="0" lvl="0" indent="-342900" algn="l" defTabSz="917575" rtl="0" eaLnBrk="1" fontAlgn="base" latinLnBrk="0" hangingPunct="1">
              <a:lnSpc>
                <a:spcPct val="100000"/>
              </a:lnSpc>
              <a:spcBef>
                <a:spcPts val="0"/>
              </a:spcBef>
              <a:spcAft>
                <a:spcPts val="400"/>
              </a:spcAft>
              <a:buClr>
                <a:srgbClr val="E2001A"/>
              </a:buClr>
              <a:buSzPct val="80000"/>
              <a:buFont typeface="Arial" pitchFamily="34" charset="0"/>
              <a:buChar char="▬"/>
              <a:tabLst/>
              <a:defRPr/>
            </a:pPr>
            <a:r>
              <a:rPr lang="de-DE" dirty="0" smtClean="0"/>
              <a:t>Textmasterformate durch Klicken bearbeiten. Hier funktionieren Fließtext oder Aufzählungspunkte.</a:t>
            </a:r>
          </a:p>
          <a:p>
            <a:pPr lvl="0"/>
            <a:endParaRPr lang="de-DE" dirty="0" smtClean="0"/>
          </a:p>
          <a:p>
            <a:pPr lvl="0"/>
            <a:r>
              <a:rPr lang="de-DE" dirty="0" smtClean="0"/>
              <a:t>Aufzählungspunkt</a:t>
            </a:r>
          </a:p>
          <a:p>
            <a:pPr lvl="0"/>
            <a:r>
              <a:rPr lang="de-DE" dirty="0" smtClean="0"/>
              <a:t>Aufzählungspunkt zwei</a:t>
            </a:r>
          </a:p>
          <a:p>
            <a:pPr lvl="1"/>
            <a:r>
              <a:rPr lang="de-DE" dirty="0" smtClean="0"/>
              <a:t>Zweite Ebene </a:t>
            </a:r>
            <a:r>
              <a:rPr lang="de-DE" dirty="0" err="1" smtClean="0"/>
              <a:t>Bulletpoint</a:t>
            </a:r>
            <a:endParaRPr lang="de-DE" dirty="0" smtClean="0"/>
          </a:p>
          <a:p>
            <a:pPr lvl="1"/>
            <a:r>
              <a:rPr lang="de-DE" dirty="0" smtClean="0"/>
              <a:t>Zweite Ebene </a:t>
            </a:r>
            <a:r>
              <a:rPr lang="de-DE" dirty="0" err="1" smtClean="0"/>
              <a:t>Bulletpoint</a:t>
            </a:r>
            <a:endParaRPr lang="de-DE" dirty="0" smtClean="0"/>
          </a:p>
          <a:p>
            <a:pPr lvl="2"/>
            <a:r>
              <a:rPr lang="de-DE" dirty="0" smtClean="0"/>
              <a:t>Dritte Ebene </a:t>
            </a:r>
          </a:p>
          <a:p>
            <a:pPr lvl="2"/>
            <a:r>
              <a:rPr lang="de-DE" dirty="0" smtClean="0"/>
              <a:t>dritter </a:t>
            </a:r>
            <a:r>
              <a:rPr lang="de-DE" dirty="0" err="1" smtClean="0"/>
              <a:t>Bulletpoint</a:t>
            </a:r>
            <a:endParaRPr lang="de-DE" dirty="0"/>
          </a:p>
        </p:txBody>
      </p:sp>
      <p:sp>
        <p:nvSpPr>
          <p:cNvPr id="5"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smtClean="0"/>
              <a:t>Beschäftigung geflüchteter Menschen - Informationen für Arbeitgeber</a:t>
            </a:r>
            <a:endParaRPr lang="de-DE" dirty="0"/>
          </a:p>
        </p:txBody>
      </p:sp>
    </p:spTree>
    <p:extLst>
      <p:ext uri="{BB962C8B-B14F-4D97-AF65-F5344CB8AC3E}">
        <p14:creationId xmlns:p14="http://schemas.microsoft.com/office/powerpoint/2010/main" val="119673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fzählungen">
    <p:spTree>
      <p:nvGrpSpPr>
        <p:cNvPr id="1" name=""/>
        <p:cNvGrpSpPr/>
        <p:nvPr/>
      </p:nvGrpSpPr>
      <p:grpSpPr>
        <a:xfrm>
          <a:off x="0" y="0"/>
          <a:ext cx="0" cy="0"/>
          <a:chOff x="0" y="0"/>
          <a:chExt cx="0" cy="0"/>
        </a:xfrm>
      </p:grpSpPr>
      <p:sp>
        <p:nvSpPr>
          <p:cNvPr id="6" name="Titel 4"/>
          <p:cNvSpPr>
            <a:spLocks noGrp="1"/>
          </p:cNvSpPr>
          <p:nvPr>
            <p:ph type="title" hasCustomPrompt="1"/>
          </p:nvPr>
        </p:nvSpPr>
        <p:spPr>
          <a:xfrm>
            <a:off x="697774" y="293567"/>
            <a:ext cx="7758839" cy="732173"/>
          </a:xfrm>
          <a:prstGeom prst="rect">
            <a:avLst/>
          </a:prstGeom>
        </p:spPr>
        <p:txBody>
          <a:bodyPr wrap="square" lIns="0" tIns="0" rIns="0" bIns="0" anchor="t">
            <a:noAutofit/>
          </a:bodyPr>
          <a:lstStyle>
            <a:lvl1pPr algn="l">
              <a:lnSpc>
                <a:spcPct val="100000"/>
              </a:lnSpc>
              <a:spcAft>
                <a:spcPts val="0"/>
              </a:spcAft>
              <a:defRPr lang="de-DE" sz="2400" b="1" kern="1200" baseline="0" dirty="0">
                <a:solidFill>
                  <a:schemeClr val="bg1"/>
                </a:solidFill>
                <a:latin typeface="Arial" pitchFamily="34" charset="0"/>
                <a:cs typeface="Arial" pitchFamily="34" charset="0"/>
              </a:defRPr>
            </a:lvl1pPr>
          </a:lstStyle>
          <a:p>
            <a:r>
              <a:rPr lang="de-DE" dirty="0" smtClean="0"/>
              <a:t>Hier steht der Titel zu diesem Teil </a:t>
            </a:r>
            <a:br>
              <a:rPr lang="de-DE" dirty="0" smtClean="0"/>
            </a:br>
            <a:r>
              <a:rPr lang="de-DE" dirty="0" smtClean="0"/>
              <a:t>Ihrer Präsentation</a:t>
            </a:r>
            <a:endParaRPr lang="de-DE" dirty="0"/>
          </a:p>
        </p:txBody>
      </p:sp>
      <p:sp>
        <p:nvSpPr>
          <p:cNvPr id="14" name="Textplatzhalter 6"/>
          <p:cNvSpPr>
            <a:spLocks noGrp="1"/>
          </p:cNvSpPr>
          <p:nvPr>
            <p:ph type="body" sz="quarter" idx="16" hasCustomPrompt="1"/>
          </p:nvPr>
        </p:nvSpPr>
        <p:spPr>
          <a:xfrm>
            <a:off x="712788" y="1597025"/>
            <a:ext cx="3789177" cy="2098010"/>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8400" indent="-252000">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dirty="0" smtClean="0"/>
              <a:t>Aufzählungspunkt oder Text</a:t>
            </a:r>
          </a:p>
          <a:p>
            <a:pPr lvl="0"/>
            <a:r>
              <a:rPr lang="de-DE" dirty="0" smtClean="0"/>
              <a:t>Aufzählungspunkt zwei</a:t>
            </a:r>
          </a:p>
          <a:p>
            <a:pPr lvl="1"/>
            <a:r>
              <a:rPr lang="de-DE" dirty="0" smtClean="0"/>
              <a:t>Zweite Ebene </a:t>
            </a:r>
            <a:r>
              <a:rPr lang="de-DE" dirty="0" err="1" smtClean="0"/>
              <a:t>Bulletpoint</a:t>
            </a:r>
            <a:endParaRPr lang="de-DE" dirty="0" smtClean="0"/>
          </a:p>
          <a:p>
            <a:pPr lvl="1"/>
            <a:r>
              <a:rPr lang="de-DE" dirty="0" smtClean="0"/>
              <a:t>Zweite Ebene </a:t>
            </a:r>
            <a:r>
              <a:rPr lang="de-DE" dirty="0" err="1" smtClean="0"/>
              <a:t>Bulletpoint</a:t>
            </a:r>
            <a:endParaRPr lang="de-DE" dirty="0" smtClean="0"/>
          </a:p>
          <a:p>
            <a:pPr lvl="2"/>
            <a:r>
              <a:rPr lang="de-DE" dirty="0" smtClean="0"/>
              <a:t>Dritte Ebene </a:t>
            </a:r>
          </a:p>
          <a:p>
            <a:pPr lvl="2"/>
            <a:r>
              <a:rPr lang="de-DE" dirty="0" smtClean="0"/>
              <a:t>dritter </a:t>
            </a:r>
            <a:r>
              <a:rPr lang="de-DE" dirty="0" err="1" smtClean="0"/>
              <a:t>Bulletpoint</a:t>
            </a:r>
            <a:endParaRPr lang="de-DE" dirty="0"/>
          </a:p>
        </p:txBody>
      </p:sp>
      <p:sp>
        <p:nvSpPr>
          <p:cNvPr id="16" name="Textplatzhalter 6"/>
          <p:cNvSpPr>
            <a:spLocks noGrp="1"/>
          </p:cNvSpPr>
          <p:nvPr>
            <p:ph type="body" sz="quarter" idx="17" hasCustomPrompt="1"/>
          </p:nvPr>
        </p:nvSpPr>
        <p:spPr>
          <a:xfrm>
            <a:off x="4667436" y="1597025"/>
            <a:ext cx="3789177" cy="2098010"/>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8400" indent="-252000">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dirty="0" smtClean="0"/>
              <a:t>Aufzählungspunkt oder Text</a:t>
            </a:r>
          </a:p>
          <a:p>
            <a:pPr lvl="0"/>
            <a:r>
              <a:rPr lang="de-DE" dirty="0" smtClean="0"/>
              <a:t>Aufzählungspunkt zwei</a:t>
            </a:r>
          </a:p>
          <a:p>
            <a:pPr lvl="1"/>
            <a:r>
              <a:rPr lang="de-DE" dirty="0" smtClean="0"/>
              <a:t>Zweite Ebene </a:t>
            </a:r>
            <a:r>
              <a:rPr lang="de-DE" dirty="0" err="1" smtClean="0"/>
              <a:t>Bulletpoint</a:t>
            </a:r>
            <a:endParaRPr lang="de-DE" dirty="0" smtClean="0"/>
          </a:p>
          <a:p>
            <a:pPr lvl="1"/>
            <a:r>
              <a:rPr lang="de-DE" dirty="0" smtClean="0"/>
              <a:t>Zweite Ebene </a:t>
            </a:r>
            <a:r>
              <a:rPr lang="de-DE" dirty="0" err="1" smtClean="0"/>
              <a:t>Bulletpoint</a:t>
            </a:r>
            <a:endParaRPr lang="de-DE" dirty="0" smtClean="0"/>
          </a:p>
          <a:p>
            <a:pPr lvl="2"/>
            <a:r>
              <a:rPr lang="de-DE" dirty="0" smtClean="0"/>
              <a:t>Dritte Ebene </a:t>
            </a:r>
          </a:p>
          <a:p>
            <a:pPr lvl="2"/>
            <a:r>
              <a:rPr lang="de-DE" dirty="0" smtClean="0"/>
              <a:t>dritter </a:t>
            </a:r>
            <a:r>
              <a:rPr lang="de-DE" dirty="0" err="1" smtClean="0"/>
              <a:t>Bulletpoint</a:t>
            </a:r>
            <a:endParaRPr lang="de-DE" dirty="0"/>
          </a:p>
        </p:txBody>
      </p:sp>
      <p:sp>
        <p:nvSpPr>
          <p:cNvPr id="8"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smtClean="0"/>
              <a:t>Beschäftigung geflüchteter Menschen - Informationen für Arbeitgeber</a:t>
            </a:r>
            <a:endParaRPr lang="de-DE" dirty="0"/>
          </a:p>
        </p:txBody>
      </p:sp>
    </p:spTree>
    <p:extLst>
      <p:ext uri="{BB962C8B-B14F-4D97-AF65-F5344CB8AC3E}">
        <p14:creationId xmlns:p14="http://schemas.microsoft.com/office/powerpoint/2010/main" val="7850825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10" name="Bildplatzhalter 4"/>
          <p:cNvSpPr>
            <a:spLocks noGrp="1"/>
          </p:cNvSpPr>
          <p:nvPr>
            <p:ph type="pic" sz="quarter" idx="15" hasCustomPrompt="1"/>
          </p:nvPr>
        </p:nvSpPr>
        <p:spPr>
          <a:xfrm>
            <a:off x="4583113" y="1669027"/>
            <a:ext cx="3873500" cy="2695788"/>
          </a:xfrm>
          <a:prstGeom prst="rect">
            <a:avLst/>
          </a:prstGeom>
        </p:spPr>
        <p:txBody>
          <a:bodyPr/>
          <a:lstStyle>
            <a:lvl1pPr marL="0" indent="0">
              <a:buFontTx/>
              <a:buNone/>
              <a:defRPr/>
            </a:lvl1pPr>
          </a:lstStyle>
          <a:p>
            <a:r>
              <a:rPr lang="de-DE" dirty="0" smtClean="0"/>
              <a:t>Abbildung</a:t>
            </a:r>
            <a:endParaRPr lang="de-DE" dirty="0"/>
          </a:p>
        </p:txBody>
      </p:sp>
      <p:sp>
        <p:nvSpPr>
          <p:cNvPr id="8" name="Titel 4"/>
          <p:cNvSpPr>
            <a:spLocks noGrp="1"/>
          </p:cNvSpPr>
          <p:nvPr>
            <p:ph type="title" hasCustomPrompt="1"/>
          </p:nvPr>
        </p:nvSpPr>
        <p:spPr>
          <a:xfrm>
            <a:off x="697774" y="293567"/>
            <a:ext cx="7758839" cy="732173"/>
          </a:xfrm>
          <a:prstGeom prst="rect">
            <a:avLst/>
          </a:prstGeom>
        </p:spPr>
        <p:txBody>
          <a:bodyPr wrap="square" lIns="0" tIns="0" rIns="0" bIns="0" anchor="t">
            <a:noAutofit/>
          </a:bodyPr>
          <a:lstStyle>
            <a:lvl1pPr algn="l">
              <a:lnSpc>
                <a:spcPct val="100000"/>
              </a:lnSpc>
              <a:spcAft>
                <a:spcPts val="0"/>
              </a:spcAft>
              <a:defRPr lang="de-DE" sz="2400" b="1" kern="1200" baseline="0" dirty="0">
                <a:solidFill>
                  <a:schemeClr val="bg1"/>
                </a:solidFill>
                <a:latin typeface="Arial" pitchFamily="34" charset="0"/>
                <a:cs typeface="Arial" pitchFamily="34" charset="0"/>
              </a:defRPr>
            </a:lvl1pPr>
          </a:lstStyle>
          <a:p>
            <a:r>
              <a:rPr lang="de-DE" dirty="0" smtClean="0"/>
              <a:t>Hier steht der Titel zu diesem Teil </a:t>
            </a:r>
            <a:br>
              <a:rPr lang="de-DE" dirty="0" smtClean="0"/>
            </a:br>
            <a:r>
              <a:rPr lang="de-DE" dirty="0" smtClean="0"/>
              <a:t>Ihrer Präsentation</a:t>
            </a:r>
            <a:endParaRPr lang="de-DE" dirty="0"/>
          </a:p>
        </p:txBody>
      </p:sp>
      <p:sp>
        <p:nvSpPr>
          <p:cNvPr id="7" name="Textplatzhalter 6"/>
          <p:cNvSpPr>
            <a:spLocks noGrp="1"/>
          </p:cNvSpPr>
          <p:nvPr>
            <p:ph type="body" sz="quarter" idx="17" hasCustomPrompt="1"/>
          </p:nvPr>
        </p:nvSpPr>
        <p:spPr>
          <a:xfrm>
            <a:off x="712788" y="1597025"/>
            <a:ext cx="3789177" cy="2098010"/>
          </a:xfrm>
          <a:prstGeom prst="rect">
            <a:avLst/>
          </a:prstGeom>
        </p:spPr>
        <p:txBody>
          <a:bodyPr wrap="square" lIns="0" rIns="0">
            <a:spAutoFit/>
          </a:bodyPr>
          <a:lstStyle>
            <a:lvl1pPr marL="342900" marR="0" indent="-342900" algn="l" defTabSz="917575" rtl="0" eaLnBrk="1" fontAlgn="base" latinLnBrk="0" hangingPunct="1">
              <a:lnSpc>
                <a:spcPct val="100000"/>
              </a:lnSpc>
              <a:spcBef>
                <a:spcPts val="0"/>
              </a:spcBef>
              <a:spcAft>
                <a:spcPts val="700"/>
              </a:spcAft>
              <a:buClr>
                <a:srgbClr val="E2001A"/>
              </a:buClr>
              <a:buSzPct val="80000"/>
              <a:buFont typeface="Arial" pitchFamily="34" charset="0"/>
              <a:buChar char="▬"/>
              <a:tabLst/>
              <a:defRPr b="0" baseline="0"/>
            </a:lvl1pPr>
            <a:lvl2pPr marL="608400" indent="-252000">
              <a:spcBef>
                <a:spcPts val="50"/>
              </a:spcBef>
              <a:spcAft>
                <a:spcPts val="600"/>
              </a:spcAft>
              <a:buClrTx/>
              <a:buSzPct val="110000"/>
              <a:buFont typeface="Arial"/>
              <a:buChar char="•"/>
              <a:defRPr sz="1700" baseline="0">
                <a:solidFill>
                  <a:schemeClr val="tx1"/>
                </a:solidFill>
                <a:latin typeface="Arial" pitchFamily="34" charset="0"/>
                <a:cs typeface="Arial" pitchFamily="34" charset="0"/>
              </a:defRPr>
            </a:lvl2pPr>
            <a:lvl3pPr marL="838800" indent="-226800">
              <a:spcBef>
                <a:spcPts val="100"/>
              </a:spcBef>
              <a:spcAft>
                <a:spcPts val="500"/>
              </a:spcAft>
              <a:buClrTx/>
              <a:buSzPct val="110000"/>
              <a:buFont typeface="Arial"/>
              <a:buChar char="•"/>
              <a:defRPr sz="1400" baseline="0">
                <a:solidFill>
                  <a:schemeClr val="tx1"/>
                </a:solidFill>
                <a:latin typeface="Arial" pitchFamily="34" charset="0"/>
                <a:cs typeface="Arial" pitchFamily="34" charset="0"/>
              </a:defRPr>
            </a:lvl3pPr>
            <a:lvl4pPr marL="1376362" indent="0">
              <a:buFontTx/>
              <a:buNone/>
              <a:defRPr/>
            </a:lvl4pPr>
            <a:lvl5pPr marL="1830388" indent="0">
              <a:buFontTx/>
              <a:buNone/>
              <a:defRPr/>
            </a:lvl5pPr>
          </a:lstStyle>
          <a:p>
            <a:pPr lvl="0"/>
            <a:r>
              <a:rPr lang="de-DE" dirty="0" smtClean="0"/>
              <a:t>Aufzählungspunkt oder Text</a:t>
            </a:r>
          </a:p>
          <a:p>
            <a:pPr lvl="0"/>
            <a:r>
              <a:rPr lang="de-DE" dirty="0" smtClean="0"/>
              <a:t>Aufzählungspunkt zwei</a:t>
            </a:r>
          </a:p>
          <a:p>
            <a:pPr lvl="1"/>
            <a:r>
              <a:rPr lang="de-DE" dirty="0" smtClean="0"/>
              <a:t>Zweite Ebene </a:t>
            </a:r>
            <a:r>
              <a:rPr lang="de-DE" dirty="0" err="1" smtClean="0"/>
              <a:t>Bulletpoint</a:t>
            </a:r>
            <a:endParaRPr lang="de-DE" dirty="0" smtClean="0"/>
          </a:p>
          <a:p>
            <a:pPr lvl="1"/>
            <a:r>
              <a:rPr lang="de-DE" dirty="0" smtClean="0"/>
              <a:t>Zweite Ebene </a:t>
            </a:r>
            <a:r>
              <a:rPr lang="de-DE" dirty="0" err="1" smtClean="0"/>
              <a:t>Bulletpoint</a:t>
            </a:r>
            <a:endParaRPr lang="de-DE" dirty="0" smtClean="0"/>
          </a:p>
          <a:p>
            <a:pPr lvl="2"/>
            <a:r>
              <a:rPr lang="de-DE" dirty="0" smtClean="0"/>
              <a:t>Dritte Ebene </a:t>
            </a:r>
          </a:p>
          <a:p>
            <a:pPr lvl="2"/>
            <a:r>
              <a:rPr lang="de-DE" dirty="0" smtClean="0"/>
              <a:t>dritter </a:t>
            </a:r>
            <a:r>
              <a:rPr lang="de-DE" dirty="0" err="1" smtClean="0"/>
              <a:t>Bulletpoint</a:t>
            </a:r>
            <a:endParaRPr lang="de-DE" dirty="0"/>
          </a:p>
        </p:txBody>
      </p:sp>
      <p:sp>
        <p:nvSpPr>
          <p:cNvPr id="9" name="Rectangle 3"/>
          <p:cNvSpPr>
            <a:spLocks noGrp="1" noChangeArrowheads="1"/>
          </p:cNvSpPr>
          <p:nvPr>
            <p:ph type="ftr" sz="quarter" idx="3"/>
          </p:nvPr>
        </p:nvSpPr>
        <p:spPr bwMode="auto">
          <a:xfrm>
            <a:off x="2736000" y="6615958"/>
            <a:ext cx="5652000" cy="252000"/>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smtClean="0"/>
              <a:t>Beschäftigung geflüchteter Menschen - Informationen für Arbeitgeber</a:t>
            </a:r>
            <a:endParaRPr lang="de-DE" dirty="0"/>
          </a:p>
        </p:txBody>
      </p:sp>
    </p:spTree>
    <p:extLst>
      <p:ext uri="{BB962C8B-B14F-4D97-AF65-F5344CB8AC3E}">
        <p14:creationId xmlns:p14="http://schemas.microsoft.com/office/powerpoint/2010/main" val="970416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10.xml"/><Relationship Id="rId1" Type="http://schemas.openxmlformats.org/officeDocument/2006/relationships/slideLayout" Target="../slideLayouts/slideLayout25.xml"/><Relationship Id="rId4"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11.xml"/><Relationship Id="rId1" Type="http://schemas.openxmlformats.org/officeDocument/2006/relationships/slideLayout" Target="../slideLayouts/slideLayout26.xml"/><Relationship Id="rId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jpg"/><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emf"/><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8.wmf"/><Relationship Id="rId4" Type="http://schemas.openxmlformats.org/officeDocument/2006/relationships/slideLayout" Target="../slideLayouts/slideLayout10.xml"/><Relationship Id="rId9"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5.xml"/><Relationship Id="rId1" Type="http://schemas.openxmlformats.org/officeDocument/2006/relationships/slideLayout" Target="../slideLayouts/slideLayout14.xml"/><Relationship Id="rId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8.xml"/><Relationship Id="rId1" Type="http://schemas.openxmlformats.org/officeDocument/2006/relationships/slideLayout" Target="../slideLayouts/slideLayout17.xml"/><Relationship Id="rId4" Type="http://schemas.openxmlformats.org/officeDocument/2006/relationships/image" Target="../media/image10.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8.wmf"/><Relationship Id="rId4" Type="http://schemas.openxmlformats.org/officeDocument/2006/relationships/slideLayout" Target="../slideLayouts/slideLayout21.xml"/><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
            <a:ext cx="9180513" cy="6888436"/>
          </a:xfrm>
          <a:prstGeom prst="rect">
            <a:avLst/>
          </a:prstGeom>
        </p:spPr>
      </p:pic>
      <p:sp>
        <p:nvSpPr>
          <p:cNvPr id="1040" name="Line 16"/>
          <p:cNvSpPr>
            <a:spLocks noChangeShapeType="1"/>
          </p:cNvSpPr>
          <p:nvPr userDrawn="1"/>
        </p:nvSpPr>
        <p:spPr bwMode="auto">
          <a:xfrm>
            <a:off x="715606" y="726450"/>
            <a:ext cx="8460000" cy="0"/>
          </a:xfrm>
          <a:prstGeom prst="line">
            <a:avLst/>
          </a:prstGeom>
          <a:noFill/>
          <a:ln w="12700">
            <a:solidFill>
              <a:schemeClr val="bg1"/>
            </a:solidFill>
            <a:round/>
            <a:headEnd/>
            <a:tailEnd/>
          </a:ln>
          <a:effectLst/>
        </p:spPr>
        <p:txBody>
          <a:bodyPr wrap="square">
            <a:spAutoFit/>
          </a:bodyPr>
          <a:lstStyle/>
          <a:p>
            <a:endParaRPr lang="de-DE"/>
          </a:p>
        </p:txBody>
      </p:sp>
      <p:pic>
        <p:nvPicPr>
          <p:cNvPr id="6" name="pic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7533" y="6089975"/>
            <a:ext cx="2283917" cy="301018"/>
          </a:xfrm>
          <a:prstGeom prst="rect">
            <a:avLst/>
          </a:prstGeom>
        </p:spPr>
      </p:pic>
      <p:pic>
        <p:nvPicPr>
          <p:cNvPr id="2" name="picture1"/>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104775" y="2193681"/>
            <a:ext cx="9075737" cy="3695944"/>
          </a:xfrm>
          <a:prstGeom prst="rect">
            <a:avLst/>
          </a:prstGeom>
        </p:spPr>
      </p:pic>
    </p:spTree>
  </p:cSld>
  <p:clrMap bg1="lt1" tx1="dk1" bg2="lt2" tx2="dk2" accent1="accent1" accent2="accent2" accent3="accent3" accent4="accent4" accent5="accent5" accent6="accent6" hlink="hlink" folHlink="folHlink"/>
  <p:sldLayoutIdLst>
    <p:sldLayoutId id="2147483726" r:id="rId1"/>
    <p:sldLayoutId id="2147483727" r:id="rId2"/>
  </p:sldLayoutIdLst>
  <p:timing>
    <p:tnLst>
      <p:par>
        <p:cTn id="1" dur="indefinite" restart="never" nodeType="tmRoot"/>
      </p:par>
    </p:tnLst>
  </p:timing>
  <p:hf hdr="0"/>
  <p:txStyles>
    <p:titleStyle>
      <a:lvl1pPr algn="r" defTabSz="917575" rtl="0" fontAlgn="base">
        <a:lnSpc>
          <a:spcPct val="90000"/>
        </a:lnSpc>
        <a:spcBef>
          <a:spcPct val="0"/>
        </a:spcBef>
        <a:spcAft>
          <a:spcPct val="0"/>
        </a:spcAft>
        <a:defRPr sz="3100">
          <a:solidFill>
            <a:schemeClr val="bg1"/>
          </a:solidFill>
          <a:latin typeface="+mj-lt"/>
          <a:ea typeface="+mj-ea"/>
          <a:cs typeface="+mj-cs"/>
        </a:defRPr>
      </a:lvl1pPr>
      <a:lvl2pPr algn="r" defTabSz="917575" rtl="0" fontAlgn="base">
        <a:lnSpc>
          <a:spcPct val="90000"/>
        </a:lnSpc>
        <a:spcBef>
          <a:spcPct val="0"/>
        </a:spcBef>
        <a:spcAft>
          <a:spcPct val="0"/>
        </a:spcAft>
        <a:defRPr sz="3100">
          <a:solidFill>
            <a:schemeClr val="bg1"/>
          </a:solidFill>
          <a:latin typeface="Arial" charset="0"/>
        </a:defRPr>
      </a:lvl2pPr>
      <a:lvl3pPr algn="r" defTabSz="917575" rtl="0" fontAlgn="base">
        <a:lnSpc>
          <a:spcPct val="90000"/>
        </a:lnSpc>
        <a:spcBef>
          <a:spcPct val="0"/>
        </a:spcBef>
        <a:spcAft>
          <a:spcPct val="0"/>
        </a:spcAft>
        <a:defRPr sz="3100">
          <a:solidFill>
            <a:schemeClr val="bg1"/>
          </a:solidFill>
          <a:latin typeface="Arial" charset="0"/>
        </a:defRPr>
      </a:lvl3pPr>
      <a:lvl4pPr algn="r" defTabSz="917575" rtl="0" fontAlgn="base">
        <a:lnSpc>
          <a:spcPct val="90000"/>
        </a:lnSpc>
        <a:spcBef>
          <a:spcPct val="0"/>
        </a:spcBef>
        <a:spcAft>
          <a:spcPct val="0"/>
        </a:spcAft>
        <a:defRPr sz="3100">
          <a:solidFill>
            <a:schemeClr val="bg1"/>
          </a:solidFill>
          <a:latin typeface="Arial" charset="0"/>
        </a:defRPr>
      </a:lvl4pPr>
      <a:lvl5pPr algn="r" defTabSz="917575" rtl="0" fontAlgn="base">
        <a:lnSpc>
          <a:spcPct val="90000"/>
        </a:lnSpc>
        <a:spcBef>
          <a:spcPct val="0"/>
        </a:spcBef>
        <a:spcAft>
          <a:spcPct val="0"/>
        </a:spcAft>
        <a:defRPr sz="3100">
          <a:solidFill>
            <a:schemeClr val="bg1"/>
          </a:solidFill>
          <a:latin typeface="Arial" charset="0"/>
        </a:defRPr>
      </a:lvl5pPr>
      <a:lvl6pPr marL="457200" algn="r" defTabSz="917575" rtl="0" fontAlgn="base">
        <a:lnSpc>
          <a:spcPct val="90000"/>
        </a:lnSpc>
        <a:spcBef>
          <a:spcPct val="0"/>
        </a:spcBef>
        <a:spcAft>
          <a:spcPct val="0"/>
        </a:spcAft>
        <a:defRPr sz="3100">
          <a:solidFill>
            <a:schemeClr val="bg1"/>
          </a:solidFill>
          <a:latin typeface="Arial" charset="0"/>
        </a:defRPr>
      </a:lvl6pPr>
      <a:lvl7pPr marL="914400" algn="r" defTabSz="917575" rtl="0" fontAlgn="base">
        <a:lnSpc>
          <a:spcPct val="90000"/>
        </a:lnSpc>
        <a:spcBef>
          <a:spcPct val="0"/>
        </a:spcBef>
        <a:spcAft>
          <a:spcPct val="0"/>
        </a:spcAft>
        <a:defRPr sz="3100">
          <a:solidFill>
            <a:schemeClr val="bg1"/>
          </a:solidFill>
          <a:latin typeface="Arial" charset="0"/>
        </a:defRPr>
      </a:lvl7pPr>
      <a:lvl8pPr marL="1371600" algn="r" defTabSz="917575" rtl="0" fontAlgn="base">
        <a:lnSpc>
          <a:spcPct val="90000"/>
        </a:lnSpc>
        <a:spcBef>
          <a:spcPct val="0"/>
        </a:spcBef>
        <a:spcAft>
          <a:spcPct val="0"/>
        </a:spcAft>
        <a:defRPr sz="3100">
          <a:solidFill>
            <a:schemeClr val="bg1"/>
          </a:solidFill>
          <a:latin typeface="Arial" charset="0"/>
        </a:defRPr>
      </a:lvl8pPr>
      <a:lvl9pPr marL="1828800" algn="r" defTabSz="917575" rtl="0" fontAlgn="base">
        <a:lnSpc>
          <a:spcPct val="90000"/>
        </a:lnSpc>
        <a:spcBef>
          <a:spcPct val="0"/>
        </a:spcBef>
        <a:spcAft>
          <a:spcPct val="0"/>
        </a:spcAft>
        <a:defRPr sz="3100">
          <a:solidFill>
            <a:schemeClr val="bg1"/>
          </a:solidFill>
          <a:latin typeface="Arial" charset="0"/>
        </a:defRPr>
      </a:lvl9pPr>
    </p:titleStyle>
    <p:bodyStyle>
      <a:lvl1pPr marL="344488" indent="-344488" algn="l" defTabSz="917575" rtl="0" fontAlgn="base">
        <a:spcBef>
          <a:spcPct val="20000"/>
        </a:spcBef>
        <a:spcAft>
          <a:spcPct val="0"/>
        </a:spcAft>
        <a:buChar char="•"/>
        <a:defRPr sz="3200">
          <a:solidFill>
            <a:schemeClr val="tx1"/>
          </a:solidFill>
          <a:latin typeface="+mn-lt"/>
          <a:ea typeface="+mn-ea"/>
          <a:cs typeface="+mn-cs"/>
        </a:defRPr>
      </a:lvl1pPr>
      <a:lvl2pPr marL="746125" indent="-287338" algn="l" defTabSz="917575" rtl="0" fontAlgn="base">
        <a:spcBef>
          <a:spcPct val="20000"/>
        </a:spcBef>
        <a:spcAft>
          <a:spcPct val="0"/>
        </a:spcAft>
        <a:buChar char="–"/>
        <a:defRPr sz="2800">
          <a:solidFill>
            <a:schemeClr val="tx1"/>
          </a:solidFill>
          <a:latin typeface="+mn-lt"/>
        </a:defRPr>
      </a:lvl2pPr>
      <a:lvl3pPr marL="1147763" indent="-230188" algn="l" defTabSz="917575" rtl="0" fontAlgn="base">
        <a:spcBef>
          <a:spcPct val="20000"/>
        </a:spcBef>
        <a:spcAft>
          <a:spcPct val="0"/>
        </a:spcAft>
        <a:buChar char="•"/>
        <a:defRPr sz="2500">
          <a:solidFill>
            <a:schemeClr val="tx1"/>
          </a:solidFill>
          <a:latin typeface="+mn-lt"/>
        </a:defRPr>
      </a:lvl3pPr>
      <a:lvl4pPr marL="1606550" indent="-230188" algn="l" defTabSz="917575" rtl="0" fontAlgn="base">
        <a:spcBef>
          <a:spcPct val="20000"/>
        </a:spcBef>
        <a:spcAft>
          <a:spcPct val="0"/>
        </a:spcAft>
        <a:buChar char="–"/>
        <a:defRPr sz="2000">
          <a:solidFill>
            <a:schemeClr val="tx1"/>
          </a:solidFill>
          <a:latin typeface="+mn-lt"/>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rr_picBox"/>
          <p:cNvPicPr>
            <a:picLocks noChangeAspect="1"/>
          </p:cNvPicPr>
          <p:nvPr userDrawn="1"/>
        </p:nvPicPr>
        <p:blipFill rotWithShape="1">
          <a:blip r:embed="rId3">
            <a:extLst>
              <a:ext uri="{28A0092B-C50C-407E-A947-70E740481C1C}">
                <a14:useLocalDpi xmlns:a14="http://schemas.microsoft.com/office/drawing/2010/main" val="0"/>
              </a:ext>
            </a:extLst>
          </a:blip>
          <a:srcRect l="11660" t="1332" r="10435"/>
          <a:stretch/>
        </p:blipFill>
        <p:spPr>
          <a:xfrm>
            <a:off x="89962" y="71117"/>
            <a:ext cx="9090551" cy="5266874"/>
          </a:xfrm>
          <a:prstGeom prst="rect">
            <a:avLst/>
          </a:prstGeom>
        </p:spPr>
      </p:pic>
      <p:pic>
        <p:nvPicPr>
          <p:cNvPr id="21" name="Bild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
            <a:ext cx="9180507" cy="6888433"/>
          </a:xfrm>
          <a:prstGeom prst="rect">
            <a:avLst/>
          </a:prstGeom>
        </p:spPr>
      </p:pic>
      <p:grpSp>
        <p:nvGrpSpPr>
          <p:cNvPr id="239622" name="McK Slide Elements"/>
          <p:cNvGrpSpPr>
            <a:grpSpLocks/>
          </p:cNvGrpSpPr>
          <p:nvPr userDrawn="1"/>
        </p:nvGrpSpPr>
        <p:grpSpPr bwMode="auto">
          <a:xfrm>
            <a:off x="538165" y="1148557"/>
            <a:ext cx="8478837" cy="5712600"/>
            <a:chOff x="331" y="706"/>
            <a:chExt cx="5213" cy="3511"/>
          </a:xfrm>
        </p:grpSpPr>
        <p:sp>
          <p:nvSpPr>
            <p:cNvPr id="239623" name="McK Source" hidden="1"/>
            <p:cNvSpPr txBox="1">
              <a:spLocks noChangeArrowheads="1"/>
            </p:cNvSpPr>
            <p:nvPr userDrawn="1"/>
          </p:nvSpPr>
          <p:spPr bwMode="auto">
            <a:xfrm>
              <a:off x="399" y="4104"/>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rgbClr val="FFFFFF"/>
                  </a:solidFill>
                </a:rPr>
                <a:t>	Quelle:	Projektgruppe 5.1, LAA Sachsen IIc</a:t>
              </a:r>
            </a:p>
          </p:txBody>
        </p:sp>
        <p:sp>
          <p:nvSpPr>
            <p:cNvPr id="23962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5038">
                <a:lnSpc>
                  <a:spcPct val="100000"/>
                </a:lnSpc>
                <a:spcBef>
                  <a:spcPct val="0"/>
                </a:spcBef>
              </a:pPr>
              <a:r>
                <a:rPr lang="de-DE" sz="1600">
                  <a:solidFill>
                    <a:srgbClr val="000000"/>
                  </a:solidFill>
                </a:rPr>
                <a:t>Unit of measure</a:t>
              </a:r>
            </a:p>
          </p:txBody>
        </p:sp>
        <p:grpSp>
          <p:nvGrpSpPr>
            <p:cNvPr id="239625" name="McK Legend Boxes" hidden="1"/>
            <p:cNvGrpSpPr>
              <a:grpSpLocks/>
            </p:cNvGrpSpPr>
            <p:nvPr userDrawn="1"/>
          </p:nvGrpSpPr>
          <p:grpSpPr bwMode="auto">
            <a:xfrm>
              <a:off x="4730" y="713"/>
              <a:ext cx="637" cy="665"/>
              <a:chOff x="4902" y="169"/>
              <a:chExt cx="637" cy="666"/>
            </a:xfrm>
          </p:grpSpPr>
          <p:sp>
            <p:nvSpPr>
              <p:cNvPr id="239626" name="Rectangle 10"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sp>
            <p:nvSpPr>
              <p:cNvPr id="239627" name="Rectangle 11"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sp>
            <p:nvSpPr>
              <p:cNvPr id="239628" name="Rectangle 12"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239629" name="Rectangle 13"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239630" name="Rectangle 14"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239631" name="Rectangle 15"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sp>
            <p:nvSpPr>
              <p:cNvPr id="239632" name="Rectangle 16"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239633" name="Rectangle 17" hidden="1"/>
              <p:cNvSpPr>
                <a:spLocks noChangeArrowheads="1"/>
              </p:cNvSpPr>
              <p:nvPr userDrawn="1"/>
            </p:nvSpPr>
            <p:spPr bwMode="auto">
              <a:xfrm>
                <a:off x="4902" y="664"/>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grpSp>
        <p:sp>
          <p:nvSpPr>
            <p:cNvPr id="239634" name="McK Footnote" hidden="1"/>
            <p:cNvSpPr txBox="1">
              <a:spLocks noChangeArrowheads="1"/>
            </p:cNvSpPr>
            <p:nvPr userDrawn="1"/>
          </p:nvSpPr>
          <p:spPr bwMode="auto">
            <a:xfrm>
              <a:off x="399" y="3902"/>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rgbClr val="000000"/>
                  </a:solidFill>
                </a:rPr>
                <a:t>	*	Footnote</a:t>
              </a:r>
            </a:p>
          </p:txBody>
        </p:sp>
      </p:grpSp>
    </p:spTree>
    <p:extLst>
      <p:ext uri="{BB962C8B-B14F-4D97-AF65-F5344CB8AC3E}">
        <p14:creationId xmlns:p14="http://schemas.microsoft.com/office/powerpoint/2010/main" val="2355916584"/>
      </p:ext>
    </p:extLst>
  </p:cSld>
  <p:clrMap bg1="lt1" tx1="dk1" bg2="lt2" tx2="dk2" accent1="accent1" accent2="accent2" accent3="accent3" accent4="accent4" accent5="accent5" accent6="accent6" hlink="hlink" folHlink="folHlink"/>
  <p:sldLayoutIdLst>
    <p:sldLayoutId id="2147483757" r:id="rId1"/>
  </p:sldLayoutIdLst>
  <p:timing>
    <p:tnLst>
      <p:par>
        <p:cTn id="1" dur="indefinite" restart="never" nodeType="tmRoot"/>
      </p:par>
    </p:tnLst>
  </p:timing>
  <p:hf hdr="0"/>
  <p:txStyles>
    <p:titleStyle>
      <a:lvl1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2pPr>
      <a:lvl3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3pPr>
      <a:lvl4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4pPr>
      <a:lvl5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5pPr>
      <a:lvl6pPr marL="9144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716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88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60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algn="l" defTabSz="917575" rtl="0" fontAlgn="base">
        <a:lnSpc>
          <a:spcPct val="90000"/>
        </a:lnSpc>
        <a:spcBef>
          <a:spcPct val="50000"/>
        </a:spcBef>
        <a:spcAft>
          <a:spcPct val="0"/>
        </a:spcAft>
        <a:buSzPct val="80000"/>
        <a:defRPr sz="2000">
          <a:solidFill>
            <a:schemeClr val="tx1"/>
          </a:solidFill>
          <a:latin typeface="+mn-lt"/>
          <a:ea typeface="+mn-ea"/>
          <a:cs typeface="+mn-cs"/>
        </a:defRPr>
      </a:lvl1pPr>
      <a:lvl2pPr marL="676275" indent="-152400" algn="l" defTabSz="917575" rtl="0" fontAlgn="base">
        <a:spcBef>
          <a:spcPct val="20000"/>
        </a:spcBef>
        <a:spcAft>
          <a:spcPct val="0"/>
        </a:spcAft>
        <a:buClr>
          <a:srgbClr val="B8BEC0"/>
        </a:buClr>
        <a:buSzPct val="110000"/>
        <a:defRPr sz="1700">
          <a:solidFill>
            <a:schemeClr val="tx1"/>
          </a:solidFill>
          <a:latin typeface="+mn-lt"/>
        </a:defRPr>
      </a:lvl2pPr>
      <a:lvl3pPr marL="990600" indent="-152400" algn="l" defTabSz="917575" rtl="0" fontAlgn="base">
        <a:spcBef>
          <a:spcPct val="20000"/>
        </a:spcBef>
        <a:spcAft>
          <a:spcPct val="0"/>
        </a:spcAft>
        <a:buClr>
          <a:srgbClr val="B0B8BA"/>
        </a:buClr>
        <a:buChar char="•"/>
        <a:defRPr sz="1400">
          <a:solidFill>
            <a:schemeClr val="tx1"/>
          </a:solidFill>
          <a:latin typeface="+mn-lt"/>
        </a:defRPr>
      </a:lvl3pPr>
      <a:lvl4pPr marL="1606550" indent="-230188" algn="l" defTabSz="917575" rtl="0" fontAlgn="base">
        <a:spcBef>
          <a:spcPct val="20000"/>
        </a:spcBef>
        <a:spcAft>
          <a:spcPct val="0"/>
        </a:spcAft>
        <a:buChar char="–"/>
        <a:defRPr sz="2000">
          <a:solidFill>
            <a:schemeClr val="tx1"/>
          </a:solidFill>
          <a:latin typeface="+mn-lt"/>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rr_picBox"/>
          <p:cNvPicPr>
            <a:picLocks noChangeAspect="1"/>
          </p:cNvPicPr>
          <p:nvPr userDrawn="1"/>
        </p:nvPicPr>
        <p:blipFill rotWithShape="1">
          <a:blip r:embed="rId3">
            <a:extLst>
              <a:ext uri="{28A0092B-C50C-407E-A947-70E740481C1C}">
                <a14:useLocalDpi xmlns:a14="http://schemas.microsoft.com/office/drawing/2010/main" val="0"/>
              </a:ext>
            </a:extLst>
          </a:blip>
          <a:srcRect l="11660" t="1332" r="10435"/>
          <a:stretch/>
        </p:blipFill>
        <p:spPr>
          <a:xfrm>
            <a:off x="89962" y="71117"/>
            <a:ext cx="9090551" cy="5266874"/>
          </a:xfrm>
          <a:prstGeom prst="rect">
            <a:avLst/>
          </a:prstGeom>
        </p:spPr>
      </p:pic>
      <p:pic>
        <p:nvPicPr>
          <p:cNvPr id="21" name="Bild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
            <a:ext cx="9180507" cy="6888433"/>
          </a:xfrm>
          <a:prstGeom prst="rect">
            <a:avLst/>
          </a:prstGeom>
        </p:spPr>
      </p:pic>
      <p:grpSp>
        <p:nvGrpSpPr>
          <p:cNvPr id="239622" name="McK Slide Elements"/>
          <p:cNvGrpSpPr>
            <a:grpSpLocks/>
          </p:cNvGrpSpPr>
          <p:nvPr userDrawn="1"/>
        </p:nvGrpSpPr>
        <p:grpSpPr bwMode="auto">
          <a:xfrm>
            <a:off x="538165" y="1148557"/>
            <a:ext cx="8478837" cy="5712600"/>
            <a:chOff x="331" y="706"/>
            <a:chExt cx="5213" cy="3511"/>
          </a:xfrm>
        </p:grpSpPr>
        <p:sp>
          <p:nvSpPr>
            <p:cNvPr id="239623" name="McK Source" hidden="1"/>
            <p:cNvSpPr txBox="1">
              <a:spLocks noChangeArrowheads="1"/>
            </p:cNvSpPr>
            <p:nvPr userDrawn="1"/>
          </p:nvSpPr>
          <p:spPr bwMode="auto">
            <a:xfrm>
              <a:off x="399" y="4104"/>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rgbClr val="FFFFFF"/>
                  </a:solidFill>
                </a:rPr>
                <a:t>	Quelle:	Projektgruppe 5.1, LAA Sachsen IIc</a:t>
              </a:r>
            </a:p>
          </p:txBody>
        </p:sp>
        <p:sp>
          <p:nvSpPr>
            <p:cNvPr id="23962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5038">
                <a:lnSpc>
                  <a:spcPct val="100000"/>
                </a:lnSpc>
                <a:spcBef>
                  <a:spcPct val="0"/>
                </a:spcBef>
              </a:pPr>
              <a:r>
                <a:rPr lang="de-DE" sz="1600">
                  <a:solidFill>
                    <a:srgbClr val="000000"/>
                  </a:solidFill>
                </a:rPr>
                <a:t>Unit of measure</a:t>
              </a:r>
            </a:p>
          </p:txBody>
        </p:sp>
        <p:grpSp>
          <p:nvGrpSpPr>
            <p:cNvPr id="239625" name="McK Legend Boxes" hidden="1"/>
            <p:cNvGrpSpPr>
              <a:grpSpLocks/>
            </p:cNvGrpSpPr>
            <p:nvPr userDrawn="1"/>
          </p:nvGrpSpPr>
          <p:grpSpPr bwMode="auto">
            <a:xfrm>
              <a:off x="4730" y="713"/>
              <a:ext cx="637" cy="665"/>
              <a:chOff x="4902" y="169"/>
              <a:chExt cx="637" cy="666"/>
            </a:xfrm>
          </p:grpSpPr>
          <p:sp>
            <p:nvSpPr>
              <p:cNvPr id="239626" name="Rectangle 10"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sp>
            <p:nvSpPr>
              <p:cNvPr id="239627" name="Rectangle 11"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sp>
            <p:nvSpPr>
              <p:cNvPr id="239628" name="Rectangle 12"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239629" name="Rectangle 13"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239630" name="Rectangle 14"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239631" name="Rectangle 15"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sp>
            <p:nvSpPr>
              <p:cNvPr id="239632" name="Rectangle 16"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239633" name="Rectangle 17" hidden="1"/>
              <p:cNvSpPr>
                <a:spLocks noChangeArrowheads="1"/>
              </p:cNvSpPr>
              <p:nvPr userDrawn="1"/>
            </p:nvSpPr>
            <p:spPr bwMode="auto">
              <a:xfrm>
                <a:off x="4902" y="664"/>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grpSp>
        <p:sp>
          <p:nvSpPr>
            <p:cNvPr id="239634" name="McK Footnote" hidden="1"/>
            <p:cNvSpPr txBox="1">
              <a:spLocks noChangeArrowheads="1"/>
            </p:cNvSpPr>
            <p:nvPr userDrawn="1"/>
          </p:nvSpPr>
          <p:spPr bwMode="auto">
            <a:xfrm>
              <a:off x="399" y="3902"/>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rgbClr val="000000"/>
                  </a:solidFill>
                </a:rPr>
                <a:t>	*	Footnote</a:t>
              </a:r>
            </a:p>
          </p:txBody>
        </p:sp>
      </p:grpSp>
    </p:spTree>
    <p:extLst>
      <p:ext uri="{BB962C8B-B14F-4D97-AF65-F5344CB8AC3E}">
        <p14:creationId xmlns:p14="http://schemas.microsoft.com/office/powerpoint/2010/main" val="3352784324"/>
      </p:ext>
    </p:extLst>
  </p:cSld>
  <p:clrMap bg1="lt1" tx1="dk1" bg2="lt2" tx2="dk2" accent1="accent1" accent2="accent2" accent3="accent3" accent4="accent4" accent5="accent5" accent6="accent6" hlink="hlink" folHlink="folHlink"/>
  <p:sldLayoutIdLst>
    <p:sldLayoutId id="2147483759" r:id="rId1"/>
  </p:sldLayoutIdLst>
  <p:timing>
    <p:tnLst>
      <p:par>
        <p:cTn id="1" dur="indefinite" restart="never" nodeType="tmRoot"/>
      </p:par>
    </p:tnLst>
  </p:timing>
  <p:hf hdr="0"/>
  <p:txStyles>
    <p:titleStyle>
      <a:lvl1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2pPr>
      <a:lvl3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3pPr>
      <a:lvl4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4pPr>
      <a:lvl5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5pPr>
      <a:lvl6pPr marL="9144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716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88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60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algn="l" defTabSz="917575" rtl="0" fontAlgn="base">
        <a:lnSpc>
          <a:spcPct val="90000"/>
        </a:lnSpc>
        <a:spcBef>
          <a:spcPct val="50000"/>
        </a:spcBef>
        <a:spcAft>
          <a:spcPct val="0"/>
        </a:spcAft>
        <a:buSzPct val="80000"/>
        <a:defRPr sz="2000">
          <a:solidFill>
            <a:schemeClr val="tx1"/>
          </a:solidFill>
          <a:latin typeface="+mn-lt"/>
          <a:ea typeface="+mn-ea"/>
          <a:cs typeface="+mn-cs"/>
        </a:defRPr>
      </a:lvl1pPr>
      <a:lvl2pPr marL="676275" indent="-152400" algn="l" defTabSz="917575" rtl="0" fontAlgn="base">
        <a:spcBef>
          <a:spcPct val="20000"/>
        </a:spcBef>
        <a:spcAft>
          <a:spcPct val="0"/>
        </a:spcAft>
        <a:buClr>
          <a:srgbClr val="B8BEC0"/>
        </a:buClr>
        <a:buSzPct val="110000"/>
        <a:defRPr sz="1700">
          <a:solidFill>
            <a:schemeClr val="tx1"/>
          </a:solidFill>
          <a:latin typeface="+mn-lt"/>
        </a:defRPr>
      </a:lvl2pPr>
      <a:lvl3pPr marL="990600" indent="-152400" algn="l" defTabSz="917575" rtl="0" fontAlgn="base">
        <a:spcBef>
          <a:spcPct val="20000"/>
        </a:spcBef>
        <a:spcAft>
          <a:spcPct val="0"/>
        </a:spcAft>
        <a:buClr>
          <a:srgbClr val="B0B8BA"/>
        </a:buClr>
        <a:buChar char="•"/>
        <a:defRPr sz="1400">
          <a:solidFill>
            <a:schemeClr val="tx1"/>
          </a:solidFill>
          <a:latin typeface="+mn-lt"/>
        </a:defRPr>
      </a:lvl3pPr>
      <a:lvl4pPr marL="1606550" indent="-230188" algn="l" defTabSz="917575" rtl="0" fontAlgn="base">
        <a:spcBef>
          <a:spcPct val="20000"/>
        </a:spcBef>
        <a:spcAft>
          <a:spcPct val="0"/>
        </a:spcAft>
        <a:buChar char="–"/>
        <a:defRPr sz="2000">
          <a:solidFill>
            <a:schemeClr val="tx1"/>
          </a:solidFill>
          <a:latin typeface="+mn-lt"/>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9180511" cy="6888435"/>
          </a:xfrm>
          <a:prstGeom prst="rect">
            <a:avLst/>
          </a:prstGeom>
        </p:spPr>
      </p:pic>
      <p:sp>
        <p:nvSpPr>
          <p:cNvPr id="1040" name="Line 16"/>
          <p:cNvSpPr>
            <a:spLocks noChangeShapeType="1"/>
          </p:cNvSpPr>
          <p:nvPr userDrawn="1"/>
        </p:nvSpPr>
        <p:spPr bwMode="auto">
          <a:xfrm>
            <a:off x="715606" y="726450"/>
            <a:ext cx="8460000" cy="0"/>
          </a:xfrm>
          <a:prstGeom prst="line">
            <a:avLst/>
          </a:prstGeom>
          <a:noFill/>
          <a:ln w="12700">
            <a:solidFill>
              <a:schemeClr val="bg1"/>
            </a:solidFill>
            <a:round/>
            <a:headEnd/>
            <a:tailEnd/>
          </a:ln>
          <a:effectLst/>
        </p:spPr>
        <p:txBody>
          <a:bodyPr wrap="square">
            <a:spAutoFit/>
          </a:bodyPr>
          <a:lstStyle/>
          <a:p>
            <a:endParaRPr lang="de-DE"/>
          </a:p>
        </p:txBody>
      </p:sp>
      <p:pic>
        <p:nvPicPr>
          <p:cNvPr id="2" name="picture1"/>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105579" y="2747964"/>
            <a:ext cx="9074129" cy="3695700"/>
          </a:xfrm>
          <a:prstGeom prst="rect">
            <a:avLst/>
          </a:prstGeom>
        </p:spPr>
      </p:pic>
      <p:sp>
        <p:nvSpPr>
          <p:cNvPr id="4" name="blende"/>
          <p:cNvSpPr/>
          <p:nvPr userDrawn="1"/>
        </p:nvSpPr>
        <p:spPr>
          <a:xfrm>
            <a:off x="0" y="5886450"/>
            <a:ext cx="9180513" cy="1001713"/>
          </a:xfrm>
          <a:prstGeom prst="rect">
            <a:avLst/>
          </a:prstGeom>
          <a:solidFill>
            <a:schemeClr val="bg1"/>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7" name="picLogo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533" y="6089975"/>
            <a:ext cx="2283917" cy="301018"/>
          </a:xfrm>
          <a:prstGeom prst="rect">
            <a:avLst/>
          </a:prstGeom>
        </p:spPr>
      </p:pic>
    </p:spTree>
    <p:extLst>
      <p:ext uri="{BB962C8B-B14F-4D97-AF65-F5344CB8AC3E}">
        <p14:creationId xmlns:p14="http://schemas.microsoft.com/office/powerpoint/2010/main" val="670689897"/>
      </p:ext>
    </p:extLst>
  </p:cSld>
  <p:clrMap bg1="lt1" tx1="dk1" bg2="lt2" tx2="dk2" accent1="accent1" accent2="accent2" accent3="accent3" accent4="accent4" accent5="accent5" accent6="accent6" hlink="hlink" folHlink="folHlink"/>
  <p:sldLayoutIdLst>
    <p:sldLayoutId id="2147483729" r:id="rId1"/>
    <p:sldLayoutId id="2147483730" r:id="rId2"/>
  </p:sldLayoutIdLst>
  <p:timing>
    <p:tnLst>
      <p:par>
        <p:cTn id="1" dur="indefinite" restart="never" nodeType="tmRoot"/>
      </p:par>
    </p:tnLst>
  </p:timing>
  <p:hf hdr="0"/>
  <p:txStyles>
    <p:titleStyle>
      <a:lvl1pPr algn="r" defTabSz="917575" rtl="0" fontAlgn="base">
        <a:lnSpc>
          <a:spcPct val="90000"/>
        </a:lnSpc>
        <a:spcBef>
          <a:spcPct val="0"/>
        </a:spcBef>
        <a:spcAft>
          <a:spcPct val="0"/>
        </a:spcAft>
        <a:defRPr sz="3100">
          <a:solidFill>
            <a:schemeClr val="bg1"/>
          </a:solidFill>
          <a:latin typeface="+mj-lt"/>
          <a:ea typeface="+mj-ea"/>
          <a:cs typeface="+mj-cs"/>
        </a:defRPr>
      </a:lvl1pPr>
      <a:lvl2pPr algn="r" defTabSz="917575" rtl="0" fontAlgn="base">
        <a:lnSpc>
          <a:spcPct val="90000"/>
        </a:lnSpc>
        <a:spcBef>
          <a:spcPct val="0"/>
        </a:spcBef>
        <a:spcAft>
          <a:spcPct val="0"/>
        </a:spcAft>
        <a:defRPr sz="3100">
          <a:solidFill>
            <a:schemeClr val="bg1"/>
          </a:solidFill>
          <a:latin typeface="Arial" charset="0"/>
        </a:defRPr>
      </a:lvl2pPr>
      <a:lvl3pPr algn="r" defTabSz="917575" rtl="0" fontAlgn="base">
        <a:lnSpc>
          <a:spcPct val="90000"/>
        </a:lnSpc>
        <a:spcBef>
          <a:spcPct val="0"/>
        </a:spcBef>
        <a:spcAft>
          <a:spcPct val="0"/>
        </a:spcAft>
        <a:defRPr sz="3100">
          <a:solidFill>
            <a:schemeClr val="bg1"/>
          </a:solidFill>
          <a:latin typeface="Arial" charset="0"/>
        </a:defRPr>
      </a:lvl3pPr>
      <a:lvl4pPr algn="r" defTabSz="917575" rtl="0" fontAlgn="base">
        <a:lnSpc>
          <a:spcPct val="90000"/>
        </a:lnSpc>
        <a:spcBef>
          <a:spcPct val="0"/>
        </a:spcBef>
        <a:spcAft>
          <a:spcPct val="0"/>
        </a:spcAft>
        <a:defRPr sz="3100">
          <a:solidFill>
            <a:schemeClr val="bg1"/>
          </a:solidFill>
          <a:latin typeface="Arial" charset="0"/>
        </a:defRPr>
      </a:lvl4pPr>
      <a:lvl5pPr algn="r" defTabSz="917575" rtl="0" fontAlgn="base">
        <a:lnSpc>
          <a:spcPct val="90000"/>
        </a:lnSpc>
        <a:spcBef>
          <a:spcPct val="0"/>
        </a:spcBef>
        <a:spcAft>
          <a:spcPct val="0"/>
        </a:spcAft>
        <a:defRPr sz="3100">
          <a:solidFill>
            <a:schemeClr val="bg1"/>
          </a:solidFill>
          <a:latin typeface="Arial" charset="0"/>
        </a:defRPr>
      </a:lvl5pPr>
      <a:lvl6pPr marL="457200" algn="r" defTabSz="917575" rtl="0" fontAlgn="base">
        <a:lnSpc>
          <a:spcPct val="90000"/>
        </a:lnSpc>
        <a:spcBef>
          <a:spcPct val="0"/>
        </a:spcBef>
        <a:spcAft>
          <a:spcPct val="0"/>
        </a:spcAft>
        <a:defRPr sz="3100">
          <a:solidFill>
            <a:schemeClr val="bg1"/>
          </a:solidFill>
          <a:latin typeface="Arial" charset="0"/>
        </a:defRPr>
      </a:lvl6pPr>
      <a:lvl7pPr marL="914400" algn="r" defTabSz="917575" rtl="0" fontAlgn="base">
        <a:lnSpc>
          <a:spcPct val="90000"/>
        </a:lnSpc>
        <a:spcBef>
          <a:spcPct val="0"/>
        </a:spcBef>
        <a:spcAft>
          <a:spcPct val="0"/>
        </a:spcAft>
        <a:defRPr sz="3100">
          <a:solidFill>
            <a:schemeClr val="bg1"/>
          </a:solidFill>
          <a:latin typeface="Arial" charset="0"/>
        </a:defRPr>
      </a:lvl7pPr>
      <a:lvl8pPr marL="1371600" algn="r" defTabSz="917575" rtl="0" fontAlgn="base">
        <a:lnSpc>
          <a:spcPct val="90000"/>
        </a:lnSpc>
        <a:spcBef>
          <a:spcPct val="0"/>
        </a:spcBef>
        <a:spcAft>
          <a:spcPct val="0"/>
        </a:spcAft>
        <a:defRPr sz="3100">
          <a:solidFill>
            <a:schemeClr val="bg1"/>
          </a:solidFill>
          <a:latin typeface="Arial" charset="0"/>
        </a:defRPr>
      </a:lvl8pPr>
      <a:lvl9pPr marL="1828800" algn="r" defTabSz="917575" rtl="0" fontAlgn="base">
        <a:lnSpc>
          <a:spcPct val="90000"/>
        </a:lnSpc>
        <a:spcBef>
          <a:spcPct val="0"/>
        </a:spcBef>
        <a:spcAft>
          <a:spcPct val="0"/>
        </a:spcAft>
        <a:defRPr sz="3100">
          <a:solidFill>
            <a:schemeClr val="bg1"/>
          </a:solidFill>
          <a:latin typeface="Arial" charset="0"/>
        </a:defRPr>
      </a:lvl9pPr>
    </p:titleStyle>
    <p:bodyStyle>
      <a:lvl1pPr marL="344488" indent="-344488" algn="l" defTabSz="917575" rtl="0" fontAlgn="base">
        <a:spcBef>
          <a:spcPct val="20000"/>
        </a:spcBef>
        <a:spcAft>
          <a:spcPct val="0"/>
        </a:spcAft>
        <a:buChar char="•"/>
        <a:defRPr sz="3200">
          <a:solidFill>
            <a:schemeClr val="tx1"/>
          </a:solidFill>
          <a:latin typeface="+mn-lt"/>
          <a:ea typeface="+mn-ea"/>
          <a:cs typeface="+mn-cs"/>
        </a:defRPr>
      </a:lvl1pPr>
      <a:lvl2pPr marL="746125" indent="-287338" algn="l" defTabSz="917575" rtl="0" fontAlgn="base">
        <a:spcBef>
          <a:spcPct val="20000"/>
        </a:spcBef>
        <a:spcAft>
          <a:spcPct val="0"/>
        </a:spcAft>
        <a:buChar char="–"/>
        <a:defRPr sz="2800">
          <a:solidFill>
            <a:schemeClr val="tx1"/>
          </a:solidFill>
          <a:latin typeface="+mn-lt"/>
        </a:defRPr>
      </a:lvl2pPr>
      <a:lvl3pPr marL="1147763" indent="-230188" algn="l" defTabSz="917575" rtl="0" fontAlgn="base">
        <a:spcBef>
          <a:spcPct val="20000"/>
        </a:spcBef>
        <a:spcAft>
          <a:spcPct val="0"/>
        </a:spcAft>
        <a:buChar char="•"/>
        <a:defRPr sz="2500">
          <a:solidFill>
            <a:schemeClr val="tx1"/>
          </a:solidFill>
          <a:latin typeface="+mn-lt"/>
        </a:defRPr>
      </a:lvl3pPr>
      <a:lvl4pPr marL="1606550" indent="-230188" algn="l" defTabSz="917575" rtl="0" fontAlgn="base">
        <a:spcBef>
          <a:spcPct val="20000"/>
        </a:spcBef>
        <a:spcAft>
          <a:spcPct val="0"/>
        </a:spcAft>
        <a:buChar char="–"/>
        <a:defRPr sz="2000">
          <a:solidFill>
            <a:schemeClr val="tx1"/>
          </a:solidFill>
          <a:latin typeface="+mn-lt"/>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9180510" cy="6888435"/>
          </a:xfrm>
          <a:prstGeom prst="rect">
            <a:avLst/>
          </a:prstGeom>
        </p:spPr>
      </p:pic>
      <p:sp>
        <p:nvSpPr>
          <p:cNvPr id="11" name="Line 16"/>
          <p:cNvSpPr>
            <a:spLocks noChangeShapeType="1"/>
          </p:cNvSpPr>
          <p:nvPr userDrawn="1"/>
        </p:nvSpPr>
        <p:spPr bwMode="auto">
          <a:xfrm>
            <a:off x="715606" y="726450"/>
            <a:ext cx="8460000" cy="0"/>
          </a:xfrm>
          <a:prstGeom prst="line">
            <a:avLst/>
          </a:prstGeom>
          <a:noFill/>
          <a:ln w="12700">
            <a:solidFill>
              <a:schemeClr val="bg1"/>
            </a:solidFill>
            <a:round/>
            <a:headEnd/>
            <a:tailEnd/>
          </a:ln>
          <a:effectLst/>
        </p:spPr>
        <p:txBody>
          <a:bodyPr wrap="square">
            <a:spAutoFit/>
          </a:bodyPr>
          <a:lstStyle/>
          <a:p>
            <a:endParaRPr lang="de-DE"/>
          </a:p>
        </p:txBody>
      </p:sp>
      <p:pic>
        <p:nvPicPr>
          <p:cNvPr id="6" name="picLogo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7533" y="6089975"/>
            <a:ext cx="2283917" cy="301018"/>
          </a:xfrm>
          <a:prstGeom prst="rect">
            <a:avLst/>
          </a:prstGeom>
        </p:spPr>
      </p:pic>
    </p:spTree>
    <p:extLst>
      <p:ext uri="{BB962C8B-B14F-4D97-AF65-F5344CB8AC3E}">
        <p14:creationId xmlns:p14="http://schemas.microsoft.com/office/powerpoint/2010/main" val="2930233412"/>
      </p:ext>
    </p:extLst>
  </p:cSld>
  <p:clrMap bg1="lt1" tx1="dk1" bg2="lt2" tx2="dk2" accent1="accent1" accent2="accent2" accent3="accent3" accent4="accent4" accent5="accent5" accent6="accent6" hlink="hlink" folHlink="folHlink"/>
  <p:sldLayoutIdLst>
    <p:sldLayoutId id="2147483732" r:id="rId1"/>
    <p:sldLayoutId id="2147483733" r:id="rId2"/>
  </p:sldLayoutIdLst>
  <p:timing>
    <p:tnLst>
      <p:par>
        <p:cTn id="1" dur="indefinite" restart="never" nodeType="tmRoot"/>
      </p:par>
    </p:tnLst>
  </p:timing>
  <p:hf hdr="0"/>
  <p:txStyles>
    <p:titleStyle>
      <a:lvl1pPr algn="l" defTabSz="917575" rtl="0" fontAlgn="base">
        <a:lnSpc>
          <a:spcPct val="90000"/>
        </a:lnSpc>
        <a:spcBef>
          <a:spcPct val="0"/>
        </a:spcBef>
        <a:spcAft>
          <a:spcPct val="0"/>
        </a:spcAft>
        <a:defRPr sz="3100" b="1">
          <a:solidFill>
            <a:schemeClr val="tx1"/>
          </a:solidFill>
          <a:latin typeface="+mj-lt"/>
          <a:ea typeface="+mj-ea"/>
          <a:cs typeface="+mj-cs"/>
        </a:defRPr>
      </a:lvl1pPr>
      <a:lvl2pPr algn="l" defTabSz="917575" rtl="0" fontAlgn="base">
        <a:lnSpc>
          <a:spcPct val="90000"/>
        </a:lnSpc>
        <a:spcBef>
          <a:spcPct val="0"/>
        </a:spcBef>
        <a:spcAft>
          <a:spcPct val="0"/>
        </a:spcAft>
        <a:defRPr sz="3100" b="1">
          <a:solidFill>
            <a:schemeClr val="tx1"/>
          </a:solidFill>
          <a:latin typeface="Arial" charset="0"/>
        </a:defRPr>
      </a:lvl2pPr>
      <a:lvl3pPr algn="l" defTabSz="917575" rtl="0" fontAlgn="base">
        <a:lnSpc>
          <a:spcPct val="90000"/>
        </a:lnSpc>
        <a:spcBef>
          <a:spcPct val="0"/>
        </a:spcBef>
        <a:spcAft>
          <a:spcPct val="0"/>
        </a:spcAft>
        <a:defRPr sz="3100" b="1">
          <a:solidFill>
            <a:schemeClr val="tx1"/>
          </a:solidFill>
          <a:latin typeface="Arial" charset="0"/>
        </a:defRPr>
      </a:lvl3pPr>
      <a:lvl4pPr algn="l" defTabSz="917575" rtl="0" fontAlgn="base">
        <a:lnSpc>
          <a:spcPct val="90000"/>
        </a:lnSpc>
        <a:spcBef>
          <a:spcPct val="0"/>
        </a:spcBef>
        <a:spcAft>
          <a:spcPct val="0"/>
        </a:spcAft>
        <a:defRPr sz="3100" b="1">
          <a:solidFill>
            <a:schemeClr val="tx1"/>
          </a:solidFill>
          <a:latin typeface="Arial" charset="0"/>
        </a:defRPr>
      </a:lvl4pPr>
      <a:lvl5pPr algn="l" defTabSz="917575" rtl="0" fontAlgn="base">
        <a:lnSpc>
          <a:spcPct val="90000"/>
        </a:lnSpc>
        <a:spcBef>
          <a:spcPct val="0"/>
        </a:spcBef>
        <a:spcAft>
          <a:spcPct val="0"/>
        </a:spcAft>
        <a:defRPr sz="3100" b="1">
          <a:solidFill>
            <a:schemeClr val="tx1"/>
          </a:solidFill>
          <a:latin typeface="Arial" charset="0"/>
        </a:defRPr>
      </a:lvl5pPr>
      <a:lvl6pPr marL="457200" algn="l" defTabSz="917575" rtl="0" fontAlgn="base">
        <a:lnSpc>
          <a:spcPct val="90000"/>
        </a:lnSpc>
        <a:spcBef>
          <a:spcPct val="0"/>
        </a:spcBef>
        <a:spcAft>
          <a:spcPct val="0"/>
        </a:spcAft>
        <a:defRPr sz="3100" b="1">
          <a:solidFill>
            <a:schemeClr val="tx1"/>
          </a:solidFill>
          <a:latin typeface="Arial" charset="0"/>
        </a:defRPr>
      </a:lvl6pPr>
      <a:lvl7pPr marL="914400" algn="l" defTabSz="917575" rtl="0" fontAlgn="base">
        <a:lnSpc>
          <a:spcPct val="90000"/>
        </a:lnSpc>
        <a:spcBef>
          <a:spcPct val="0"/>
        </a:spcBef>
        <a:spcAft>
          <a:spcPct val="0"/>
        </a:spcAft>
        <a:defRPr sz="3100" b="1">
          <a:solidFill>
            <a:schemeClr val="tx1"/>
          </a:solidFill>
          <a:latin typeface="Arial" charset="0"/>
        </a:defRPr>
      </a:lvl7pPr>
      <a:lvl8pPr marL="1371600" algn="l" defTabSz="917575" rtl="0" fontAlgn="base">
        <a:lnSpc>
          <a:spcPct val="90000"/>
        </a:lnSpc>
        <a:spcBef>
          <a:spcPct val="0"/>
        </a:spcBef>
        <a:spcAft>
          <a:spcPct val="0"/>
        </a:spcAft>
        <a:defRPr sz="3100" b="1">
          <a:solidFill>
            <a:schemeClr val="tx1"/>
          </a:solidFill>
          <a:latin typeface="Arial" charset="0"/>
        </a:defRPr>
      </a:lvl8pPr>
      <a:lvl9pPr marL="1828800" algn="l" defTabSz="917575" rtl="0" fontAlgn="base">
        <a:lnSpc>
          <a:spcPct val="90000"/>
        </a:lnSpc>
        <a:spcBef>
          <a:spcPct val="0"/>
        </a:spcBef>
        <a:spcAft>
          <a:spcPct val="0"/>
        </a:spcAft>
        <a:defRPr sz="3100" b="1">
          <a:solidFill>
            <a:schemeClr val="tx1"/>
          </a:solidFill>
          <a:latin typeface="Arial" charset="0"/>
        </a:defRPr>
      </a:lvl9pPr>
    </p:titleStyle>
    <p:bodyStyle>
      <a:lvl1pPr marL="344488" indent="-344488" algn="l" defTabSz="917575" rtl="0" fontAlgn="base">
        <a:spcBef>
          <a:spcPct val="20000"/>
        </a:spcBef>
        <a:spcAft>
          <a:spcPct val="0"/>
        </a:spcAft>
        <a:buChar char="•"/>
        <a:defRPr sz="3200">
          <a:solidFill>
            <a:schemeClr val="tx1"/>
          </a:solidFill>
          <a:latin typeface="+mn-lt"/>
          <a:ea typeface="+mn-ea"/>
          <a:cs typeface="+mn-cs"/>
        </a:defRPr>
      </a:lvl1pPr>
      <a:lvl2pPr marL="746125" indent="-287338" algn="l" defTabSz="917575" rtl="0" fontAlgn="base">
        <a:spcBef>
          <a:spcPct val="20000"/>
        </a:spcBef>
        <a:spcAft>
          <a:spcPct val="0"/>
        </a:spcAft>
        <a:buChar char="–"/>
        <a:defRPr sz="2800">
          <a:solidFill>
            <a:schemeClr val="tx1"/>
          </a:solidFill>
          <a:latin typeface="+mn-lt"/>
        </a:defRPr>
      </a:lvl2pPr>
      <a:lvl3pPr marL="1147763" indent="-230188" algn="l" defTabSz="917575" rtl="0" fontAlgn="base">
        <a:spcBef>
          <a:spcPct val="20000"/>
        </a:spcBef>
        <a:spcAft>
          <a:spcPct val="0"/>
        </a:spcAft>
        <a:buChar char="•"/>
        <a:defRPr sz="2500">
          <a:solidFill>
            <a:schemeClr val="tx1"/>
          </a:solidFill>
          <a:latin typeface="+mn-lt"/>
        </a:defRPr>
      </a:lvl3pPr>
      <a:lvl4pPr marL="1606550" indent="-230188" algn="l" defTabSz="917575" rtl="0" fontAlgn="base">
        <a:spcBef>
          <a:spcPct val="20000"/>
        </a:spcBef>
        <a:spcAft>
          <a:spcPct val="0"/>
        </a:spcAft>
        <a:buChar char="–"/>
        <a:defRPr sz="2000">
          <a:solidFill>
            <a:schemeClr val="tx1"/>
          </a:solidFill>
          <a:latin typeface="+mn-lt"/>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Bild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81" y="-1"/>
            <a:ext cx="9180149" cy="6888163"/>
          </a:xfrm>
          <a:prstGeom prst="rect">
            <a:avLst/>
          </a:prstGeom>
        </p:spPr>
      </p:pic>
      <p:pic>
        <p:nvPicPr>
          <p:cNvPr id="180266" name="Picture 42"/>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434430" y="6645600"/>
            <a:ext cx="1543050" cy="205740"/>
          </a:xfrm>
          <a:prstGeom prst="rect">
            <a:avLst/>
          </a:prstGeom>
          <a:noFill/>
        </p:spPr>
      </p:pic>
      <p:grpSp>
        <p:nvGrpSpPr>
          <p:cNvPr id="180232" name="McK Slide Elements"/>
          <p:cNvGrpSpPr>
            <a:grpSpLocks/>
          </p:cNvGrpSpPr>
          <p:nvPr userDrawn="1"/>
        </p:nvGrpSpPr>
        <p:grpSpPr bwMode="auto">
          <a:xfrm>
            <a:off x="538165" y="1148557"/>
            <a:ext cx="8478837" cy="5712600"/>
            <a:chOff x="331" y="706"/>
            <a:chExt cx="5213" cy="3511"/>
          </a:xfrm>
        </p:grpSpPr>
        <p:sp>
          <p:nvSpPr>
            <p:cNvPr id="180233" name="McK Source" hidden="1"/>
            <p:cNvSpPr txBox="1">
              <a:spLocks noChangeArrowheads="1"/>
            </p:cNvSpPr>
            <p:nvPr userDrawn="1"/>
          </p:nvSpPr>
          <p:spPr bwMode="auto">
            <a:xfrm>
              <a:off x="399" y="4104"/>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chemeClr val="bg1"/>
                  </a:solidFill>
                </a:rPr>
                <a:t>	Quelle:	Projektgruppe 5.1, LAA Sachsen IIc</a:t>
              </a:r>
            </a:p>
          </p:txBody>
        </p:sp>
        <p:sp>
          <p:nvSpPr>
            <p:cNvPr id="18023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5038">
                <a:lnSpc>
                  <a:spcPct val="100000"/>
                </a:lnSpc>
                <a:spcBef>
                  <a:spcPct val="0"/>
                </a:spcBef>
              </a:pPr>
              <a:r>
                <a:rPr lang="de-DE" sz="1600"/>
                <a:t>Unit of measure</a:t>
              </a:r>
            </a:p>
          </p:txBody>
        </p:sp>
        <p:grpSp>
          <p:nvGrpSpPr>
            <p:cNvPr id="180235" name="McK Legend Boxes" hidden="1"/>
            <p:cNvGrpSpPr>
              <a:grpSpLocks/>
            </p:cNvGrpSpPr>
            <p:nvPr userDrawn="1"/>
          </p:nvGrpSpPr>
          <p:grpSpPr bwMode="auto">
            <a:xfrm>
              <a:off x="4730" y="713"/>
              <a:ext cx="637" cy="665"/>
              <a:chOff x="4902" y="169"/>
              <a:chExt cx="637" cy="666"/>
            </a:xfrm>
          </p:grpSpPr>
          <p:sp>
            <p:nvSpPr>
              <p:cNvPr id="180236" name="Rectangle 12"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endParaRPr lang="de-DE"/>
              </a:p>
            </p:txBody>
          </p:sp>
          <p:sp>
            <p:nvSpPr>
              <p:cNvPr id="180237" name="Rectangle 13"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endParaRPr lang="de-DE"/>
              </a:p>
            </p:txBody>
          </p:sp>
          <p:sp>
            <p:nvSpPr>
              <p:cNvPr id="180238" name="Rectangle 14"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180239" name="Rectangle 15"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180240" name="Rectangle 16"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180241" name="Rectangle 17"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endParaRPr lang="de-DE"/>
              </a:p>
            </p:txBody>
          </p:sp>
          <p:sp>
            <p:nvSpPr>
              <p:cNvPr id="180242" name="Rectangle 18"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180243" name="Rectangle 19" hidden="1"/>
              <p:cNvSpPr>
                <a:spLocks noChangeArrowheads="1"/>
              </p:cNvSpPr>
              <p:nvPr userDrawn="1"/>
            </p:nvSpPr>
            <p:spPr bwMode="auto">
              <a:xfrm>
                <a:off x="4902" y="664"/>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endParaRPr lang="de-DE"/>
              </a:p>
            </p:txBody>
          </p:sp>
        </p:grpSp>
        <p:sp>
          <p:nvSpPr>
            <p:cNvPr id="180244" name="McK Footnote" hidden="1"/>
            <p:cNvSpPr txBox="1">
              <a:spLocks noChangeArrowheads="1"/>
            </p:cNvSpPr>
            <p:nvPr userDrawn="1"/>
          </p:nvSpPr>
          <p:spPr bwMode="auto">
            <a:xfrm>
              <a:off x="399" y="3902"/>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t>	*	Footnote</a:t>
              </a:r>
            </a:p>
          </p:txBody>
        </p:sp>
      </p:grpSp>
      <p:sp>
        <p:nvSpPr>
          <p:cNvPr id="180257" name="Rectangle 33"/>
          <p:cNvSpPr>
            <a:spLocks noChangeArrowheads="1"/>
          </p:cNvSpPr>
          <p:nvPr/>
        </p:nvSpPr>
        <p:spPr bwMode="auto">
          <a:xfrm>
            <a:off x="8204201" y="6615959"/>
            <a:ext cx="919162" cy="235187"/>
          </a:xfrm>
          <a:prstGeom prst="rect">
            <a:avLst/>
          </a:prstGeom>
          <a:noFill/>
          <a:ln w="9525">
            <a:noFill/>
            <a:miter lim="800000"/>
            <a:headEnd/>
            <a:tailEnd/>
          </a:ln>
          <a:effectLst/>
        </p:spPr>
        <p:txBody>
          <a:bodyPr lIns="89581" tIns="44792" rIns="89581" bIns="44792"/>
          <a:lstStyle/>
          <a:p>
            <a:pPr algn="r" defTabSz="895350" eaLnBrk="0" hangingPunct="0">
              <a:lnSpc>
                <a:spcPct val="100000"/>
              </a:lnSpc>
              <a:spcBef>
                <a:spcPct val="0"/>
              </a:spcBef>
              <a:spcAft>
                <a:spcPts val="200"/>
              </a:spcAft>
            </a:pPr>
            <a:r>
              <a:rPr lang="de-DE" sz="1000" dirty="0"/>
              <a:t>Seite </a:t>
            </a:r>
            <a:fld id="{74FECFAA-7E63-4B4B-BCB7-18CE54C41901}" type="slidenum">
              <a:rPr lang="de-DE" sz="1000"/>
              <a:pPr algn="r" defTabSz="895350" eaLnBrk="0" hangingPunct="0">
                <a:lnSpc>
                  <a:spcPct val="100000"/>
                </a:lnSpc>
                <a:spcBef>
                  <a:spcPct val="0"/>
                </a:spcBef>
                <a:spcAft>
                  <a:spcPts val="200"/>
                </a:spcAft>
              </a:pPr>
              <a:t>‹Nr.›</a:t>
            </a:fld>
            <a:endParaRPr lang="de-DE" sz="1000" dirty="0"/>
          </a:p>
        </p:txBody>
      </p:sp>
      <p:sp>
        <p:nvSpPr>
          <p:cNvPr id="180263" name="Line 39"/>
          <p:cNvSpPr>
            <a:spLocks noChangeShapeType="1"/>
          </p:cNvSpPr>
          <p:nvPr userDrawn="1"/>
        </p:nvSpPr>
        <p:spPr bwMode="auto">
          <a:xfrm>
            <a:off x="107951" y="6609246"/>
            <a:ext cx="9072562" cy="0"/>
          </a:xfrm>
          <a:prstGeom prst="line">
            <a:avLst/>
          </a:prstGeom>
          <a:noFill/>
          <a:ln w="6350">
            <a:solidFill>
              <a:srgbClr val="58595B"/>
            </a:solidFill>
            <a:round/>
            <a:headEnd/>
            <a:tailEnd/>
          </a:ln>
          <a:effectLst/>
        </p:spPr>
        <p:txBody>
          <a:bodyPr wrap="square" lIns="0" tIns="0" rIns="0" bIns="0">
            <a:spAutoFit/>
          </a:bodyPr>
          <a:lstStyle/>
          <a:p>
            <a:endParaRPr lang="de-DE"/>
          </a:p>
        </p:txBody>
      </p:sp>
      <p:sp>
        <p:nvSpPr>
          <p:cNvPr id="22" name="Rectangle 3"/>
          <p:cNvSpPr>
            <a:spLocks noGrp="1" noChangeArrowheads="1"/>
          </p:cNvSpPr>
          <p:nvPr>
            <p:ph type="ftr" sz="quarter" idx="3"/>
          </p:nvPr>
        </p:nvSpPr>
        <p:spPr bwMode="auto">
          <a:xfrm>
            <a:off x="2736000" y="6612908"/>
            <a:ext cx="5652000" cy="251884"/>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smtClean="0"/>
              <a:t>Beschäftigung geflüchteter Menschen - Informationen für Arbeitgeber</a:t>
            </a:r>
            <a:endParaRPr lang="de-DE" dirty="0"/>
          </a:p>
        </p:txBody>
      </p:sp>
    </p:spTree>
  </p:cSld>
  <p:clrMap bg1="lt1" tx1="dk1" bg2="lt2" tx2="dk2" accent1="accent1" accent2="accent2" accent3="accent3" accent4="accent4" accent5="accent5" accent6="accent6" hlink="hlink" folHlink="folHlink"/>
  <p:sldLayoutIdLst>
    <p:sldLayoutId id="2147483744" r:id="rId1"/>
    <p:sldLayoutId id="2147483737" r:id="rId2"/>
    <p:sldLayoutId id="2147483738" r:id="rId3"/>
    <p:sldLayoutId id="2147483739" r:id="rId4"/>
    <p:sldLayoutId id="2147483741" r:id="rId5"/>
    <p:sldLayoutId id="2147483740" r:id="rId6"/>
    <p:sldLayoutId id="2147483745" r:id="rId7"/>
  </p:sldLayoutIdLst>
  <p:timing>
    <p:tnLst>
      <p:par>
        <p:cTn id="1" dur="indefinite" restart="never" nodeType="tmRoot"/>
      </p:par>
    </p:tnLst>
  </p:timing>
  <p:hf hdr="0"/>
  <p:txStyles>
    <p:titleStyle>
      <a:lvl1pPr algn="l" defTabSz="917575" rtl="0" fontAlgn="base">
        <a:lnSpc>
          <a:spcPct val="90000"/>
        </a:lnSpc>
        <a:spcBef>
          <a:spcPct val="0"/>
        </a:spcBef>
        <a:spcAft>
          <a:spcPct val="0"/>
        </a:spcAft>
        <a:defRPr sz="2400" b="1">
          <a:solidFill>
            <a:schemeClr val="tx2"/>
          </a:solidFill>
          <a:latin typeface="+mj-lt"/>
          <a:ea typeface="+mj-ea"/>
          <a:cs typeface="+mj-cs"/>
        </a:defRPr>
      </a:lvl1pPr>
      <a:lvl2pPr algn="l" defTabSz="917575" rtl="0" fontAlgn="base">
        <a:lnSpc>
          <a:spcPct val="90000"/>
        </a:lnSpc>
        <a:spcBef>
          <a:spcPct val="0"/>
        </a:spcBef>
        <a:spcAft>
          <a:spcPct val="0"/>
        </a:spcAft>
        <a:defRPr sz="2400" b="1">
          <a:solidFill>
            <a:schemeClr val="tx2"/>
          </a:solidFill>
          <a:latin typeface="Arial" charset="0"/>
        </a:defRPr>
      </a:lvl2pPr>
      <a:lvl3pPr algn="l" defTabSz="917575" rtl="0" fontAlgn="base">
        <a:lnSpc>
          <a:spcPct val="90000"/>
        </a:lnSpc>
        <a:spcBef>
          <a:spcPct val="0"/>
        </a:spcBef>
        <a:spcAft>
          <a:spcPct val="0"/>
        </a:spcAft>
        <a:defRPr sz="2400" b="1">
          <a:solidFill>
            <a:schemeClr val="tx2"/>
          </a:solidFill>
          <a:latin typeface="Arial" charset="0"/>
        </a:defRPr>
      </a:lvl3pPr>
      <a:lvl4pPr algn="l" defTabSz="917575" rtl="0" fontAlgn="base">
        <a:lnSpc>
          <a:spcPct val="90000"/>
        </a:lnSpc>
        <a:spcBef>
          <a:spcPct val="0"/>
        </a:spcBef>
        <a:spcAft>
          <a:spcPct val="0"/>
        </a:spcAft>
        <a:defRPr sz="2400" b="1">
          <a:solidFill>
            <a:schemeClr val="tx2"/>
          </a:solidFill>
          <a:latin typeface="Arial" charset="0"/>
        </a:defRPr>
      </a:lvl4pPr>
      <a:lvl5pPr algn="l" defTabSz="917575" rtl="0" fontAlgn="base">
        <a:lnSpc>
          <a:spcPct val="90000"/>
        </a:lnSpc>
        <a:spcBef>
          <a:spcPct val="0"/>
        </a:spcBef>
        <a:spcAft>
          <a:spcPct val="0"/>
        </a:spcAft>
        <a:defRPr sz="2400" b="1">
          <a:solidFill>
            <a:schemeClr val="tx2"/>
          </a:solidFill>
          <a:latin typeface="Arial" charset="0"/>
        </a:defRPr>
      </a:lvl5pPr>
      <a:lvl6pPr marL="457200" algn="l" defTabSz="917575" rtl="0" fontAlgn="base">
        <a:lnSpc>
          <a:spcPct val="90000"/>
        </a:lnSpc>
        <a:spcBef>
          <a:spcPct val="0"/>
        </a:spcBef>
        <a:spcAft>
          <a:spcPct val="0"/>
        </a:spcAft>
        <a:defRPr sz="2400" b="1">
          <a:solidFill>
            <a:schemeClr val="tx2"/>
          </a:solidFill>
          <a:latin typeface="Arial" charset="0"/>
        </a:defRPr>
      </a:lvl6pPr>
      <a:lvl7pPr marL="914400" algn="l" defTabSz="917575" rtl="0" fontAlgn="base">
        <a:lnSpc>
          <a:spcPct val="90000"/>
        </a:lnSpc>
        <a:spcBef>
          <a:spcPct val="0"/>
        </a:spcBef>
        <a:spcAft>
          <a:spcPct val="0"/>
        </a:spcAft>
        <a:defRPr sz="2400" b="1">
          <a:solidFill>
            <a:schemeClr val="tx2"/>
          </a:solidFill>
          <a:latin typeface="Arial" charset="0"/>
        </a:defRPr>
      </a:lvl7pPr>
      <a:lvl8pPr marL="1371600" algn="l" defTabSz="917575" rtl="0" fontAlgn="base">
        <a:lnSpc>
          <a:spcPct val="90000"/>
        </a:lnSpc>
        <a:spcBef>
          <a:spcPct val="0"/>
        </a:spcBef>
        <a:spcAft>
          <a:spcPct val="0"/>
        </a:spcAft>
        <a:defRPr sz="2400" b="1">
          <a:solidFill>
            <a:schemeClr val="tx2"/>
          </a:solidFill>
          <a:latin typeface="Arial" charset="0"/>
        </a:defRPr>
      </a:lvl8pPr>
      <a:lvl9pPr marL="1828800" algn="l" defTabSz="917575" rtl="0" fontAlgn="base">
        <a:lnSpc>
          <a:spcPct val="90000"/>
        </a:lnSpc>
        <a:spcBef>
          <a:spcPct val="0"/>
        </a:spcBef>
        <a:spcAft>
          <a:spcPct val="0"/>
        </a:spcAft>
        <a:defRPr sz="2400" b="1">
          <a:solidFill>
            <a:schemeClr val="tx2"/>
          </a:solidFill>
          <a:latin typeface="Arial" charset="0"/>
        </a:defRPr>
      </a:lvl9pPr>
    </p:titleStyle>
    <p:bodyStyle>
      <a:lvl1pPr marL="344488" indent="-344488" algn="l" defTabSz="917575" rtl="0" fontAlgn="base">
        <a:lnSpc>
          <a:spcPct val="100000"/>
        </a:lnSpc>
        <a:spcBef>
          <a:spcPts val="0"/>
        </a:spcBef>
        <a:spcAft>
          <a:spcPts val="400"/>
        </a:spcAft>
        <a:buClr>
          <a:srgbClr val="E2001A"/>
        </a:buClr>
        <a:buSzPct val="80000"/>
        <a:buFont typeface="Arial" pitchFamily="34" charset="0"/>
        <a:buChar char="▬"/>
        <a:defRPr sz="2000" b="1">
          <a:solidFill>
            <a:schemeClr val="tx1"/>
          </a:solidFill>
          <a:latin typeface="Arial" pitchFamily="34" charset="0"/>
          <a:ea typeface="+mn-ea"/>
          <a:cs typeface="Arial" pitchFamily="34" charset="0"/>
        </a:defRPr>
      </a:lvl1pPr>
      <a:lvl2pPr marL="676275" indent="-152400" algn="l" defTabSz="917575" rtl="0" fontAlgn="base">
        <a:lnSpc>
          <a:spcPct val="100000"/>
        </a:lnSpc>
        <a:spcBef>
          <a:spcPts val="400"/>
        </a:spcBef>
        <a:spcAft>
          <a:spcPct val="0"/>
        </a:spcAft>
        <a:buClr>
          <a:srgbClr val="58595B"/>
        </a:buClr>
        <a:buFont typeface="Arial" pitchFamily="34" charset="0"/>
        <a:buChar char="•"/>
        <a:defRPr sz="2000">
          <a:solidFill>
            <a:srgbClr val="58595B"/>
          </a:solidFill>
          <a:latin typeface="Arial" pitchFamily="34" charset="0"/>
          <a:cs typeface="Arial" pitchFamily="34" charset="0"/>
        </a:defRPr>
      </a:lvl2pPr>
      <a:lvl3pPr marL="990600" indent="-152400" algn="l" defTabSz="917575" rtl="0" fontAlgn="base">
        <a:lnSpc>
          <a:spcPct val="100000"/>
        </a:lnSpc>
        <a:spcBef>
          <a:spcPts val="350"/>
        </a:spcBef>
        <a:spcAft>
          <a:spcPct val="0"/>
        </a:spcAft>
        <a:buClr>
          <a:srgbClr val="58595B"/>
        </a:buClr>
        <a:buFont typeface="Arial" pitchFamily="34" charset="0"/>
        <a:buChar char="•"/>
        <a:defRPr sz="1400">
          <a:solidFill>
            <a:srgbClr val="58595B"/>
          </a:solidFill>
          <a:latin typeface="+mn-lt"/>
        </a:defRPr>
      </a:lvl3pPr>
      <a:lvl4pPr marL="1606550" indent="-230188" algn="l" defTabSz="917575" rtl="0" fontAlgn="base">
        <a:spcBef>
          <a:spcPct val="20000"/>
        </a:spcBef>
        <a:spcAft>
          <a:spcPct val="0"/>
        </a:spcAft>
        <a:buChar char="–"/>
        <a:defRPr sz="1600">
          <a:solidFill>
            <a:srgbClr val="58595B"/>
          </a:solidFill>
          <a:latin typeface="Arial" pitchFamily="34" charset="0"/>
          <a:cs typeface="Arial" pitchFamily="34" charset="0"/>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rr_picBox"/>
          <p:cNvPicPr>
            <a:picLocks noChangeAspect="1"/>
          </p:cNvPicPr>
          <p:nvPr userDrawn="1"/>
        </p:nvPicPr>
        <p:blipFill rotWithShape="1">
          <a:blip r:embed="rId3">
            <a:extLst>
              <a:ext uri="{28A0092B-C50C-407E-A947-70E740481C1C}">
                <a14:useLocalDpi xmlns:a14="http://schemas.microsoft.com/office/drawing/2010/main" val="0"/>
              </a:ext>
            </a:extLst>
          </a:blip>
          <a:srcRect l="11660" t="1332" r="10435"/>
          <a:stretch/>
        </p:blipFill>
        <p:spPr>
          <a:xfrm>
            <a:off x="89962" y="71117"/>
            <a:ext cx="9090551" cy="5266874"/>
          </a:xfrm>
          <a:prstGeom prst="rect">
            <a:avLst/>
          </a:prstGeom>
        </p:spPr>
      </p:pic>
      <p:pic>
        <p:nvPicPr>
          <p:cNvPr id="21" name="Bild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
            <a:ext cx="9180507" cy="6888433"/>
          </a:xfrm>
          <a:prstGeom prst="rect">
            <a:avLst/>
          </a:prstGeom>
        </p:spPr>
      </p:pic>
      <p:grpSp>
        <p:nvGrpSpPr>
          <p:cNvPr id="239622" name="McK Slide Elements"/>
          <p:cNvGrpSpPr>
            <a:grpSpLocks/>
          </p:cNvGrpSpPr>
          <p:nvPr userDrawn="1"/>
        </p:nvGrpSpPr>
        <p:grpSpPr bwMode="auto">
          <a:xfrm>
            <a:off x="538165" y="1148557"/>
            <a:ext cx="8478837" cy="5712600"/>
            <a:chOff x="331" y="706"/>
            <a:chExt cx="5213" cy="3511"/>
          </a:xfrm>
        </p:grpSpPr>
        <p:sp>
          <p:nvSpPr>
            <p:cNvPr id="239623" name="McK Source" hidden="1"/>
            <p:cNvSpPr txBox="1">
              <a:spLocks noChangeArrowheads="1"/>
            </p:cNvSpPr>
            <p:nvPr userDrawn="1"/>
          </p:nvSpPr>
          <p:spPr bwMode="auto">
            <a:xfrm>
              <a:off x="399" y="4104"/>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chemeClr val="bg1"/>
                  </a:solidFill>
                </a:rPr>
                <a:t>	Quelle:	Projektgruppe 5.1, LAA Sachsen IIc</a:t>
              </a:r>
            </a:p>
          </p:txBody>
        </p:sp>
        <p:sp>
          <p:nvSpPr>
            <p:cNvPr id="23962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5038">
                <a:lnSpc>
                  <a:spcPct val="100000"/>
                </a:lnSpc>
                <a:spcBef>
                  <a:spcPct val="0"/>
                </a:spcBef>
              </a:pPr>
              <a:r>
                <a:rPr lang="de-DE" sz="1600"/>
                <a:t>Unit of measure</a:t>
              </a:r>
            </a:p>
          </p:txBody>
        </p:sp>
        <p:grpSp>
          <p:nvGrpSpPr>
            <p:cNvPr id="239625" name="McK Legend Boxes" hidden="1"/>
            <p:cNvGrpSpPr>
              <a:grpSpLocks/>
            </p:cNvGrpSpPr>
            <p:nvPr userDrawn="1"/>
          </p:nvGrpSpPr>
          <p:grpSpPr bwMode="auto">
            <a:xfrm>
              <a:off x="4730" y="713"/>
              <a:ext cx="637" cy="665"/>
              <a:chOff x="4902" y="169"/>
              <a:chExt cx="637" cy="666"/>
            </a:xfrm>
          </p:grpSpPr>
          <p:sp>
            <p:nvSpPr>
              <p:cNvPr id="239626" name="Rectangle 10"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endParaRPr lang="de-DE"/>
              </a:p>
            </p:txBody>
          </p:sp>
          <p:sp>
            <p:nvSpPr>
              <p:cNvPr id="239627" name="Rectangle 11"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endParaRPr lang="de-DE"/>
              </a:p>
            </p:txBody>
          </p:sp>
          <p:sp>
            <p:nvSpPr>
              <p:cNvPr id="239628" name="Rectangle 12"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29" name="Rectangle 13"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0" name="Rectangle 14"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1" name="Rectangle 15"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endParaRPr lang="de-DE"/>
              </a:p>
            </p:txBody>
          </p:sp>
          <p:sp>
            <p:nvSpPr>
              <p:cNvPr id="239632" name="Rectangle 16"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3" name="Rectangle 17" hidden="1"/>
              <p:cNvSpPr>
                <a:spLocks noChangeArrowheads="1"/>
              </p:cNvSpPr>
              <p:nvPr userDrawn="1"/>
            </p:nvSpPr>
            <p:spPr bwMode="auto">
              <a:xfrm>
                <a:off x="4902" y="664"/>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endParaRPr lang="de-DE"/>
              </a:p>
            </p:txBody>
          </p:sp>
        </p:grpSp>
        <p:sp>
          <p:nvSpPr>
            <p:cNvPr id="239634" name="McK Footnote" hidden="1"/>
            <p:cNvSpPr txBox="1">
              <a:spLocks noChangeArrowheads="1"/>
            </p:cNvSpPr>
            <p:nvPr userDrawn="1"/>
          </p:nvSpPr>
          <p:spPr bwMode="auto">
            <a:xfrm>
              <a:off x="399" y="3902"/>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t>	*	Footnote</a:t>
              </a:r>
            </a:p>
          </p:txBody>
        </p:sp>
      </p:grpSp>
    </p:spTree>
  </p:cSld>
  <p:clrMap bg1="lt1" tx1="dk1" bg2="lt2" tx2="dk2" accent1="accent1" accent2="accent2" accent3="accent3" accent4="accent4" accent5="accent5" accent6="accent6" hlink="hlink" folHlink="folHlink"/>
  <p:sldLayoutIdLst>
    <p:sldLayoutId id="2147483708" r:id="rId1"/>
  </p:sldLayoutIdLst>
  <p:timing>
    <p:tnLst>
      <p:par>
        <p:cTn id="1" dur="indefinite" restart="never" nodeType="tmRoot"/>
      </p:par>
    </p:tnLst>
  </p:timing>
  <p:hf hdr="0"/>
  <p:txStyles>
    <p:titleStyle>
      <a:lvl1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2pPr>
      <a:lvl3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3pPr>
      <a:lvl4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4pPr>
      <a:lvl5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5pPr>
      <a:lvl6pPr marL="9144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716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88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60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algn="l" defTabSz="917575" rtl="0" fontAlgn="base">
        <a:lnSpc>
          <a:spcPct val="90000"/>
        </a:lnSpc>
        <a:spcBef>
          <a:spcPct val="50000"/>
        </a:spcBef>
        <a:spcAft>
          <a:spcPct val="0"/>
        </a:spcAft>
        <a:buSzPct val="80000"/>
        <a:defRPr sz="2000">
          <a:solidFill>
            <a:schemeClr val="tx1"/>
          </a:solidFill>
          <a:latin typeface="+mn-lt"/>
          <a:ea typeface="+mn-ea"/>
          <a:cs typeface="+mn-cs"/>
        </a:defRPr>
      </a:lvl1pPr>
      <a:lvl2pPr marL="676275" indent="-152400" algn="l" defTabSz="917575" rtl="0" fontAlgn="base">
        <a:spcBef>
          <a:spcPct val="20000"/>
        </a:spcBef>
        <a:spcAft>
          <a:spcPct val="0"/>
        </a:spcAft>
        <a:buClr>
          <a:srgbClr val="B8BEC0"/>
        </a:buClr>
        <a:buSzPct val="110000"/>
        <a:defRPr sz="1700">
          <a:solidFill>
            <a:schemeClr val="tx1"/>
          </a:solidFill>
          <a:latin typeface="+mn-lt"/>
        </a:defRPr>
      </a:lvl2pPr>
      <a:lvl3pPr marL="990600" indent="-152400" algn="l" defTabSz="917575" rtl="0" fontAlgn="base">
        <a:spcBef>
          <a:spcPct val="20000"/>
        </a:spcBef>
        <a:spcAft>
          <a:spcPct val="0"/>
        </a:spcAft>
        <a:buClr>
          <a:srgbClr val="B0B8BA"/>
        </a:buClr>
        <a:buChar char="•"/>
        <a:defRPr sz="1400">
          <a:solidFill>
            <a:schemeClr val="tx1"/>
          </a:solidFill>
          <a:latin typeface="+mn-lt"/>
        </a:defRPr>
      </a:lvl3pPr>
      <a:lvl4pPr marL="1606550" indent="-230188" algn="l" defTabSz="917575" rtl="0" fontAlgn="base">
        <a:spcBef>
          <a:spcPct val="20000"/>
        </a:spcBef>
        <a:spcAft>
          <a:spcPct val="0"/>
        </a:spcAft>
        <a:buChar char="–"/>
        <a:defRPr sz="2000">
          <a:solidFill>
            <a:schemeClr val="tx1"/>
          </a:solidFill>
          <a:latin typeface="+mn-lt"/>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9645" name="Rectangle 29"/>
          <p:cNvSpPr>
            <a:spLocks noChangeArrowheads="1"/>
          </p:cNvSpPr>
          <p:nvPr userDrawn="1"/>
        </p:nvSpPr>
        <p:spPr bwMode="auto">
          <a:xfrm>
            <a:off x="0" y="5161066"/>
            <a:ext cx="9180513" cy="276999"/>
          </a:xfrm>
          <a:prstGeom prst="rect">
            <a:avLst/>
          </a:prstGeom>
          <a:solidFill>
            <a:schemeClr val="bg1"/>
          </a:solidFill>
          <a:ln w="9525" algn="ctr">
            <a:noFill/>
            <a:miter lim="800000"/>
            <a:headEnd/>
            <a:tailEnd/>
          </a:ln>
          <a:effectLst/>
        </p:spPr>
        <p:txBody>
          <a:bodyPr lIns="0" tIns="0" rIns="0" bIns="0" anchor="ctr">
            <a:spAutoFit/>
          </a:bodyPr>
          <a:lstStyle/>
          <a:p>
            <a:endParaRPr lang="de-DE"/>
          </a:p>
        </p:txBody>
      </p:sp>
      <p:grpSp>
        <p:nvGrpSpPr>
          <p:cNvPr id="239622" name="McK Slide Elements"/>
          <p:cNvGrpSpPr>
            <a:grpSpLocks/>
          </p:cNvGrpSpPr>
          <p:nvPr userDrawn="1"/>
        </p:nvGrpSpPr>
        <p:grpSpPr bwMode="auto">
          <a:xfrm>
            <a:off x="538165" y="1148557"/>
            <a:ext cx="8478837" cy="5712600"/>
            <a:chOff x="331" y="706"/>
            <a:chExt cx="5213" cy="3511"/>
          </a:xfrm>
        </p:grpSpPr>
        <p:sp>
          <p:nvSpPr>
            <p:cNvPr id="239623" name="McK Source" hidden="1"/>
            <p:cNvSpPr txBox="1">
              <a:spLocks noChangeArrowheads="1"/>
            </p:cNvSpPr>
            <p:nvPr userDrawn="1"/>
          </p:nvSpPr>
          <p:spPr bwMode="auto">
            <a:xfrm>
              <a:off x="399" y="4104"/>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chemeClr val="bg1"/>
                  </a:solidFill>
                </a:rPr>
                <a:t>	Quelle:	Projektgruppe 5.1, LAA Sachsen IIc</a:t>
              </a:r>
            </a:p>
          </p:txBody>
        </p:sp>
        <p:sp>
          <p:nvSpPr>
            <p:cNvPr id="23962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5038">
                <a:lnSpc>
                  <a:spcPct val="100000"/>
                </a:lnSpc>
                <a:spcBef>
                  <a:spcPct val="0"/>
                </a:spcBef>
              </a:pPr>
              <a:r>
                <a:rPr lang="de-DE" sz="1600"/>
                <a:t>Unit of measure</a:t>
              </a:r>
            </a:p>
          </p:txBody>
        </p:sp>
        <p:grpSp>
          <p:nvGrpSpPr>
            <p:cNvPr id="239625" name="McK Legend Boxes" hidden="1"/>
            <p:cNvGrpSpPr>
              <a:grpSpLocks/>
            </p:cNvGrpSpPr>
            <p:nvPr userDrawn="1"/>
          </p:nvGrpSpPr>
          <p:grpSpPr bwMode="auto">
            <a:xfrm>
              <a:off x="4730" y="713"/>
              <a:ext cx="637" cy="665"/>
              <a:chOff x="4902" y="169"/>
              <a:chExt cx="637" cy="666"/>
            </a:xfrm>
          </p:grpSpPr>
          <p:sp>
            <p:nvSpPr>
              <p:cNvPr id="239626" name="Rectangle 10"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endParaRPr lang="de-DE"/>
              </a:p>
            </p:txBody>
          </p:sp>
          <p:sp>
            <p:nvSpPr>
              <p:cNvPr id="239627" name="Rectangle 11"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endParaRPr lang="de-DE"/>
              </a:p>
            </p:txBody>
          </p:sp>
          <p:sp>
            <p:nvSpPr>
              <p:cNvPr id="239628" name="Rectangle 12"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29" name="Rectangle 13"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0" name="Rectangle 14"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1" name="Rectangle 15"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endParaRPr lang="de-DE"/>
              </a:p>
            </p:txBody>
          </p:sp>
          <p:sp>
            <p:nvSpPr>
              <p:cNvPr id="239632" name="Rectangle 16"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3" name="Rectangle 17" hidden="1"/>
              <p:cNvSpPr>
                <a:spLocks noChangeArrowheads="1"/>
              </p:cNvSpPr>
              <p:nvPr userDrawn="1"/>
            </p:nvSpPr>
            <p:spPr bwMode="auto">
              <a:xfrm>
                <a:off x="4902" y="664"/>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endParaRPr lang="de-DE"/>
              </a:p>
            </p:txBody>
          </p:sp>
        </p:grpSp>
        <p:sp>
          <p:nvSpPr>
            <p:cNvPr id="239634" name="McK Footnote" hidden="1"/>
            <p:cNvSpPr txBox="1">
              <a:spLocks noChangeArrowheads="1"/>
            </p:cNvSpPr>
            <p:nvPr userDrawn="1"/>
          </p:nvSpPr>
          <p:spPr bwMode="auto">
            <a:xfrm>
              <a:off x="399" y="3902"/>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t>	*	Footnote</a:t>
              </a:r>
            </a:p>
          </p:txBody>
        </p:sp>
      </p:grpSp>
      <p:pic>
        <p:nvPicPr>
          <p:cNvPr id="17" name="Bild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9180509" cy="6888433"/>
          </a:xfrm>
          <a:prstGeom prst="rect">
            <a:avLst/>
          </a:prstGeom>
        </p:spPr>
      </p:pic>
    </p:spTree>
    <p:extLst>
      <p:ext uri="{BB962C8B-B14F-4D97-AF65-F5344CB8AC3E}">
        <p14:creationId xmlns:p14="http://schemas.microsoft.com/office/powerpoint/2010/main" val="121714278"/>
      </p:ext>
    </p:extLst>
  </p:cSld>
  <p:clrMap bg1="lt1" tx1="dk1" bg2="lt2" tx2="dk2" accent1="accent1" accent2="accent2" accent3="accent3" accent4="accent4" accent5="accent5" accent6="accent6" hlink="hlink" folHlink="folHlink"/>
  <p:sldLayoutIdLst>
    <p:sldLayoutId id="2147483736" r:id="rId1"/>
  </p:sldLayoutIdLst>
  <p:hf hdr="0"/>
  <p:txStyles>
    <p:titleStyle>
      <a:lvl1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2pPr>
      <a:lvl3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3pPr>
      <a:lvl4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4pPr>
      <a:lvl5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5pPr>
      <a:lvl6pPr marL="9144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716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88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60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algn="l" defTabSz="917575" rtl="0" fontAlgn="base">
        <a:lnSpc>
          <a:spcPct val="90000"/>
        </a:lnSpc>
        <a:spcBef>
          <a:spcPct val="50000"/>
        </a:spcBef>
        <a:spcAft>
          <a:spcPct val="0"/>
        </a:spcAft>
        <a:buSzPct val="80000"/>
        <a:defRPr sz="2000">
          <a:solidFill>
            <a:schemeClr val="tx1"/>
          </a:solidFill>
          <a:latin typeface="+mn-lt"/>
          <a:ea typeface="+mn-ea"/>
          <a:cs typeface="+mn-cs"/>
        </a:defRPr>
      </a:lvl1pPr>
      <a:lvl2pPr marL="676275" indent="-152400" algn="l" defTabSz="917575" rtl="0" fontAlgn="base">
        <a:spcBef>
          <a:spcPct val="20000"/>
        </a:spcBef>
        <a:spcAft>
          <a:spcPct val="0"/>
        </a:spcAft>
        <a:buClr>
          <a:srgbClr val="B8BEC0"/>
        </a:buClr>
        <a:buSzPct val="110000"/>
        <a:defRPr sz="1700">
          <a:solidFill>
            <a:schemeClr val="tx1"/>
          </a:solidFill>
          <a:latin typeface="+mn-lt"/>
        </a:defRPr>
      </a:lvl2pPr>
      <a:lvl3pPr marL="990600" indent="-152400" algn="l" defTabSz="917575" rtl="0" fontAlgn="base">
        <a:spcBef>
          <a:spcPct val="20000"/>
        </a:spcBef>
        <a:spcAft>
          <a:spcPct val="0"/>
        </a:spcAft>
        <a:buClr>
          <a:srgbClr val="B0B8BA"/>
        </a:buClr>
        <a:buChar char="•"/>
        <a:defRPr sz="1400">
          <a:solidFill>
            <a:schemeClr val="tx1"/>
          </a:solidFill>
          <a:latin typeface="+mn-lt"/>
        </a:defRPr>
      </a:lvl3pPr>
      <a:lvl4pPr marL="1606550" indent="-230188" algn="l" defTabSz="917575" rtl="0" fontAlgn="base">
        <a:spcBef>
          <a:spcPct val="20000"/>
        </a:spcBef>
        <a:spcAft>
          <a:spcPct val="0"/>
        </a:spcAft>
        <a:buChar char="–"/>
        <a:defRPr sz="2000">
          <a:solidFill>
            <a:schemeClr val="tx1"/>
          </a:solidFill>
          <a:latin typeface="+mn-lt"/>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9645" name="Rectangle 29"/>
          <p:cNvSpPr>
            <a:spLocks noChangeArrowheads="1"/>
          </p:cNvSpPr>
          <p:nvPr userDrawn="1"/>
        </p:nvSpPr>
        <p:spPr bwMode="auto">
          <a:xfrm>
            <a:off x="0" y="5161066"/>
            <a:ext cx="9180513" cy="276999"/>
          </a:xfrm>
          <a:prstGeom prst="rect">
            <a:avLst/>
          </a:prstGeom>
          <a:solidFill>
            <a:schemeClr val="bg1"/>
          </a:solidFill>
          <a:ln w="9525" algn="ctr">
            <a:noFill/>
            <a:miter lim="800000"/>
            <a:headEnd/>
            <a:tailEnd/>
          </a:ln>
          <a:effectLst/>
        </p:spPr>
        <p:txBody>
          <a:bodyPr lIns="0" tIns="0" rIns="0" bIns="0" anchor="ctr">
            <a:spAutoFit/>
          </a:bodyPr>
          <a:lstStyle/>
          <a:p>
            <a:endParaRPr lang="de-DE"/>
          </a:p>
        </p:txBody>
      </p:sp>
      <p:grpSp>
        <p:nvGrpSpPr>
          <p:cNvPr id="239622" name="McK Slide Elements"/>
          <p:cNvGrpSpPr>
            <a:grpSpLocks/>
          </p:cNvGrpSpPr>
          <p:nvPr userDrawn="1"/>
        </p:nvGrpSpPr>
        <p:grpSpPr bwMode="auto">
          <a:xfrm>
            <a:off x="538165" y="1148557"/>
            <a:ext cx="8478837" cy="5712600"/>
            <a:chOff x="331" y="706"/>
            <a:chExt cx="5213" cy="3511"/>
          </a:xfrm>
        </p:grpSpPr>
        <p:sp>
          <p:nvSpPr>
            <p:cNvPr id="239623" name="McK Source" hidden="1"/>
            <p:cNvSpPr txBox="1">
              <a:spLocks noChangeArrowheads="1"/>
            </p:cNvSpPr>
            <p:nvPr userDrawn="1"/>
          </p:nvSpPr>
          <p:spPr bwMode="auto">
            <a:xfrm>
              <a:off x="399" y="4104"/>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chemeClr val="bg1"/>
                  </a:solidFill>
                </a:rPr>
                <a:t>	Quelle:	Projektgruppe 5.1, LAA Sachsen IIc</a:t>
              </a:r>
            </a:p>
          </p:txBody>
        </p:sp>
        <p:sp>
          <p:nvSpPr>
            <p:cNvPr id="23962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5038">
                <a:lnSpc>
                  <a:spcPct val="100000"/>
                </a:lnSpc>
                <a:spcBef>
                  <a:spcPct val="0"/>
                </a:spcBef>
              </a:pPr>
              <a:r>
                <a:rPr lang="de-DE" sz="1600"/>
                <a:t>Unit of measure</a:t>
              </a:r>
            </a:p>
          </p:txBody>
        </p:sp>
        <p:grpSp>
          <p:nvGrpSpPr>
            <p:cNvPr id="239625" name="McK Legend Boxes" hidden="1"/>
            <p:cNvGrpSpPr>
              <a:grpSpLocks/>
            </p:cNvGrpSpPr>
            <p:nvPr userDrawn="1"/>
          </p:nvGrpSpPr>
          <p:grpSpPr bwMode="auto">
            <a:xfrm>
              <a:off x="4730" y="713"/>
              <a:ext cx="637" cy="665"/>
              <a:chOff x="4902" y="169"/>
              <a:chExt cx="637" cy="666"/>
            </a:xfrm>
          </p:grpSpPr>
          <p:sp>
            <p:nvSpPr>
              <p:cNvPr id="239626" name="Rectangle 10"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endParaRPr lang="de-DE"/>
              </a:p>
            </p:txBody>
          </p:sp>
          <p:sp>
            <p:nvSpPr>
              <p:cNvPr id="239627" name="Rectangle 11"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endParaRPr lang="de-DE"/>
              </a:p>
            </p:txBody>
          </p:sp>
          <p:sp>
            <p:nvSpPr>
              <p:cNvPr id="239628" name="Rectangle 12"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29" name="Rectangle 13"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0" name="Rectangle 14"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1" name="Rectangle 15"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endParaRPr lang="de-DE"/>
              </a:p>
            </p:txBody>
          </p:sp>
          <p:sp>
            <p:nvSpPr>
              <p:cNvPr id="239632" name="Rectangle 16"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t>Legend</a:t>
                </a:r>
              </a:p>
            </p:txBody>
          </p:sp>
          <p:sp>
            <p:nvSpPr>
              <p:cNvPr id="239633" name="Rectangle 17" hidden="1"/>
              <p:cNvSpPr>
                <a:spLocks noChangeArrowheads="1"/>
              </p:cNvSpPr>
              <p:nvPr userDrawn="1"/>
            </p:nvSpPr>
            <p:spPr bwMode="auto">
              <a:xfrm>
                <a:off x="4902" y="664"/>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endParaRPr lang="de-DE"/>
              </a:p>
            </p:txBody>
          </p:sp>
        </p:grpSp>
        <p:sp>
          <p:nvSpPr>
            <p:cNvPr id="239634" name="McK Footnote" hidden="1"/>
            <p:cNvSpPr txBox="1">
              <a:spLocks noChangeArrowheads="1"/>
            </p:cNvSpPr>
            <p:nvPr userDrawn="1"/>
          </p:nvSpPr>
          <p:spPr bwMode="auto">
            <a:xfrm>
              <a:off x="399" y="3902"/>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t>	*	Footnote</a:t>
              </a:r>
            </a:p>
          </p:txBody>
        </p:sp>
      </p:grpSp>
    </p:spTree>
    <p:extLst>
      <p:ext uri="{BB962C8B-B14F-4D97-AF65-F5344CB8AC3E}">
        <p14:creationId xmlns:p14="http://schemas.microsoft.com/office/powerpoint/2010/main" val="3927865492"/>
      </p:ext>
    </p:extLst>
  </p:cSld>
  <p:clrMap bg1="lt1" tx1="dk1" bg2="lt2" tx2="dk2" accent1="accent1" accent2="accent2" accent3="accent3" accent4="accent4" accent5="accent5" accent6="accent6" hlink="hlink" folHlink="folHlink"/>
  <p:sldLayoutIdLst>
    <p:sldLayoutId id="2147483743" r:id="rId1"/>
  </p:sldLayoutIdLst>
  <p:hf hdr="0"/>
  <p:txStyles>
    <p:titleStyle>
      <a:lvl1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2pPr>
      <a:lvl3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3pPr>
      <a:lvl4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4pPr>
      <a:lvl5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5pPr>
      <a:lvl6pPr marL="9144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716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88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60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algn="l" defTabSz="917575" rtl="0" fontAlgn="base">
        <a:lnSpc>
          <a:spcPct val="90000"/>
        </a:lnSpc>
        <a:spcBef>
          <a:spcPct val="50000"/>
        </a:spcBef>
        <a:spcAft>
          <a:spcPct val="0"/>
        </a:spcAft>
        <a:buSzPct val="80000"/>
        <a:defRPr sz="2000">
          <a:solidFill>
            <a:schemeClr val="tx1"/>
          </a:solidFill>
          <a:latin typeface="+mn-lt"/>
          <a:ea typeface="+mn-ea"/>
          <a:cs typeface="+mn-cs"/>
        </a:defRPr>
      </a:lvl1pPr>
      <a:lvl2pPr marL="676275" indent="-152400" algn="l" defTabSz="917575" rtl="0" fontAlgn="base">
        <a:spcBef>
          <a:spcPct val="20000"/>
        </a:spcBef>
        <a:spcAft>
          <a:spcPct val="0"/>
        </a:spcAft>
        <a:buClr>
          <a:srgbClr val="B8BEC0"/>
        </a:buClr>
        <a:buSzPct val="110000"/>
        <a:defRPr sz="1700">
          <a:solidFill>
            <a:schemeClr val="tx1"/>
          </a:solidFill>
          <a:latin typeface="+mn-lt"/>
        </a:defRPr>
      </a:lvl2pPr>
      <a:lvl3pPr marL="990600" indent="-152400" algn="l" defTabSz="917575" rtl="0" fontAlgn="base">
        <a:spcBef>
          <a:spcPct val="20000"/>
        </a:spcBef>
        <a:spcAft>
          <a:spcPct val="0"/>
        </a:spcAft>
        <a:buClr>
          <a:srgbClr val="B0B8BA"/>
        </a:buClr>
        <a:buChar char="•"/>
        <a:defRPr sz="1400">
          <a:solidFill>
            <a:schemeClr val="tx1"/>
          </a:solidFill>
          <a:latin typeface="+mn-lt"/>
        </a:defRPr>
      </a:lvl3pPr>
      <a:lvl4pPr marL="1606550" indent="-230188" algn="l" defTabSz="917575" rtl="0" fontAlgn="base">
        <a:spcBef>
          <a:spcPct val="20000"/>
        </a:spcBef>
        <a:spcAft>
          <a:spcPct val="0"/>
        </a:spcAft>
        <a:buChar char="–"/>
        <a:defRPr sz="2000">
          <a:solidFill>
            <a:schemeClr val="tx1"/>
          </a:solidFill>
          <a:latin typeface="+mn-lt"/>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rr_picBox"/>
          <p:cNvPicPr>
            <a:picLocks noChangeAspect="1"/>
          </p:cNvPicPr>
          <p:nvPr userDrawn="1"/>
        </p:nvPicPr>
        <p:blipFill rotWithShape="1">
          <a:blip r:embed="rId3">
            <a:extLst>
              <a:ext uri="{28A0092B-C50C-407E-A947-70E740481C1C}">
                <a14:useLocalDpi xmlns:a14="http://schemas.microsoft.com/office/drawing/2010/main" val="0"/>
              </a:ext>
            </a:extLst>
          </a:blip>
          <a:srcRect l="11660" t="1332" r="10435"/>
          <a:stretch/>
        </p:blipFill>
        <p:spPr>
          <a:xfrm>
            <a:off x="89962" y="71117"/>
            <a:ext cx="9090551" cy="5266874"/>
          </a:xfrm>
          <a:prstGeom prst="rect">
            <a:avLst/>
          </a:prstGeom>
        </p:spPr>
      </p:pic>
      <p:pic>
        <p:nvPicPr>
          <p:cNvPr id="21" name="Bild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
            <a:ext cx="9180507" cy="6888433"/>
          </a:xfrm>
          <a:prstGeom prst="rect">
            <a:avLst/>
          </a:prstGeom>
        </p:spPr>
      </p:pic>
      <p:grpSp>
        <p:nvGrpSpPr>
          <p:cNvPr id="239622" name="McK Slide Elements"/>
          <p:cNvGrpSpPr>
            <a:grpSpLocks/>
          </p:cNvGrpSpPr>
          <p:nvPr userDrawn="1"/>
        </p:nvGrpSpPr>
        <p:grpSpPr bwMode="auto">
          <a:xfrm>
            <a:off x="538165" y="1148557"/>
            <a:ext cx="8478837" cy="5712600"/>
            <a:chOff x="331" y="706"/>
            <a:chExt cx="5213" cy="3511"/>
          </a:xfrm>
        </p:grpSpPr>
        <p:sp>
          <p:nvSpPr>
            <p:cNvPr id="239623" name="McK Source" hidden="1"/>
            <p:cNvSpPr txBox="1">
              <a:spLocks noChangeArrowheads="1"/>
            </p:cNvSpPr>
            <p:nvPr userDrawn="1"/>
          </p:nvSpPr>
          <p:spPr bwMode="auto">
            <a:xfrm>
              <a:off x="399" y="4104"/>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rgbClr val="FFFFFF"/>
                  </a:solidFill>
                </a:rPr>
                <a:t>	Quelle:	Projektgruppe 5.1, LAA Sachsen IIc</a:t>
              </a:r>
            </a:p>
          </p:txBody>
        </p:sp>
        <p:sp>
          <p:nvSpPr>
            <p:cNvPr id="23962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5038">
                <a:lnSpc>
                  <a:spcPct val="100000"/>
                </a:lnSpc>
                <a:spcBef>
                  <a:spcPct val="0"/>
                </a:spcBef>
              </a:pPr>
              <a:r>
                <a:rPr lang="de-DE" sz="1600">
                  <a:solidFill>
                    <a:srgbClr val="000000"/>
                  </a:solidFill>
                </a:rPr>
                <a:t>Unit of measure</a:t>
              </a:r>
            </a:p>
          </p:txBody>
        </p:sp>
        <p:grpSp>
          <p:nvGrpSpPr>
            <p:cNvPr id="239625" name="McK Legend Boxes" hidden="1"/>
            <p:cNvGrpSpPr>
              <a:grpSpLocks/>
            </p:cNvGrpSpPr>
            <p:nvPr userDrawn="1"/>
          </p:nvGrpSpPr>
          <p:grpSpPr bwMode="auto">
            <a:xfrm>
              <a:off x="4730" y="713"/>
              <a:ext cx="637" cy="665"/>
              <a:chOff x="4902" y="169"/>
              <a:chExt cx="637" cy="666"/>
            </a:xfrm>
          </p:grpSpPr>
          <p:sp>
            <p:nvSpPr>
              <p:cNvPr id="239626" name="Rectangle 10"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sp>
            <p:nvSpPr>
              <p:cNvPr id="239627" name="Rectangle 11"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sp>
            <p:nvSpPr>
              <p:cNvPr id="239628" name="Rectangle 12"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239629" name="Rectangle 13"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239630" name="Rectangle 14"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239631" name="Rectangle 15"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sp>
            <p:nvSpPr>
              <p:cNvPr id="239632" name="Rectangle 16"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239633" name="Rectangle 17" hidden="1"/>
              <p:cNvSpPr>
                <a:spLocks noChangeArrowheads="1"/>
              </p:cNvSpPr>
              <p:nvPr userDrawn="1"/>
            </p:nvSpPr>
            <p:spPr bwMode="auto">
              <a:xfrm>
                <a:off x="4902" y="664"/>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grpSp>
        <p:sp>
          <p:nvSpPr>
            <p:cNvPr id="239634" name="McK Footnote" hidden="1"/>
            <p:cNvSpPr txBox="1">
              <a:spLocks noChangeArrowheads="1"/>
            </p:cNvSpPr>
            <p:nvPr userDrawn="1"/>
          </p:nvSpPr>
          <p:spPr bwMode="auto">
            <a:xfrm>
              <a:off x="399" y="3902"/>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rgbClr val="000000"/>
                  </a:solidFill>
                </a:rPr>
                <a:t>	*	Footnote</a:t>
              </a:r>
            </a:p>
          </p:txBody>
        </p:sp>
      </p:grpSp>
    </p:spTree>
    <p:extLst>
      <p:ext uri="{BB962C8B-B14F-4D97-AF65-F5344CB8AC3E}">
        <p14:creationId xmlns:p14="http://schemas.microsoft.com/office/powerpoint/2010/main" val="1688510091"/>
      </p:ext>
    </p:extLst>
  </p:cSld>
  <p:clrMap bg1="lt1" tx1="dk1" bg2="lt2" tx2="dk2" accent1="accent1" accent2="accent2" accent3="accent3" accent4="accent4" accent5="accent5" accent6="accent6" hlink="hlink" folHlink="folHlink"/>
  <p:sldLayoutIdLst>
    <p:sldLayoutId id="2147483747" r:id="rId1"/>
  </p:sldLayoutIdLst>
  <p:timing>
    <p:tnLst>
      <p:par>
        <p:cTn id="1" dur="indefinite" restart="never" nodeType="tmRoot"/>
      </p:par>
    </p:tnLst>
  </p:timing>
  <p:hf hdr="0"/>
  <p:txStyles>
    <p:titleStyle>
      <a:lvl1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2pPr>
      <a:lvl3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3pPr>
      <a:lvl4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4pPr>
      <a:lvl5pPr marL="4572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5pPr>
      <a:lvl6pPr marL="9144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716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88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60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algn="l" defTabSz="917575" rtl="0" fontAlgn="base">
        <a:lnSpc>
          <a:spcPct val="90000"/>
        </a:lnSpc>
        <a:spcBef>
          <a:spcPct val="50000"/>
        </a:spcBef>
        <a:spcAft>
          <a:spcPct val="0"/>
        </a:spcAft>
        <a:buSzPct val="80000"/>
        <a:defRPr sz="2000">
          <a:solidFill>
            <a:schemeClr val="tx1"/>
          </a:solidFill>
          <a:latin typeface="+mn-lt"/>
          <a:ea typeface="+mn-ea"/>
          <a:cs typeface="+mn-cs"/>
        </a:defRPr>
      </a:lvl1pPr>
      <a:lvl2pPr marL="676275" indent="-152400" algn="l" defTabSz="917575" rtl="0" fontAlgn="base">
        <a:spcBef>
          <a:spcPct val="20000"/>
        </a:spcBef>
        <a:spcAft>
          <a:spcPct val="0"/>
        </a:spcAft>
        <a:buClr>
          <a:srgbClr val="B8BEC0"/>
        </a:buClr>
        <a:buSzPct val="110000"/>
        <a:defRPr sz="1700">
          <a:solidFill>
            <a:schemeClr val="tx1"/>
          </a:solidFill>
          <a:latin typeface="+mn-lt"/>
        </a:defRPr>
      </a:lvl2pPr>
      <a:lvl3pPr marL="990600" indent="-152400" algn="l" defTabSz="917575" rtl="0" fontAlgn="base">
        <a:spcBef>
          <a:spcPct val="20000"/>
        </a:spcBef>
        <a:spcAft>
          <a:spcPct val="0"/>
        </a:spcAft>
        <a:buClr>
          <a:srgbClr val="B0B8BA"/>
        </a:buClr>
        <a:buChar char="•"/>
        <a:defRPr sz="1400">
          <a:solidFill>
            <a:schemeClr val="tx1"/>
          </a:solidFill>
          <a:latin typeface="+mn-lt"/>
        </a:defRPr>
      </a:lvl3pPr>
      <a:lvl4pPr marL="1606550" indent="-230188" algn="l" defTabSz="917575" rtl="0" fontAlgn="base">
        <a:spcBef>
          <a:spcPct val="20000"/>
        </a:spcBef>
        <a:spcAft>
          <a:spcPct val="0"/>
        </a:spcAft>
        <a:buChar char="–"/>
        <a:defRPr sz="2000">
          <a:solidFill>
            <a:schemeClr val="tx1"/>
          </a:solidFill>
          <a:latin typeface="+mn-lt"/>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Bild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81" y="-1"/>
            <a:ext cx="9180149" cy="6888163"/>
          </a:xfrm>
          <a:prstGeom prst="rect">
            <a:avLst/>
          </a:prstGeom>
        </p:spPr>
      </p:pic>
      <p:pic>
        <p:nvPicPr>
          <p:cNvPr id="180266" name="Picture 42"/>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434430" y="6645600"/>
            <a:ext cx="1543050" cy="205740"/>
          </a:xfrm>
          <a:prstGeom prst="rect">
            <a:avLst/>
          </a:prstGeom>
          <a:noFill/>
        </p:spPr>
      </p:pic>
      <p:grpSp>
        <p:nvGrpSpPr>
          <p:cNvPr id="180232" name="McK Slide Elements"/>
          <p:cNvGrpSpPr>
            <a:grpSpLocks/>
          </p:cNvGrpSpPr>
          <p:nvPr userDrawn="1"/>
        </p:nvGrpSpPr>
        <p:grpSpPr bwMode="auto">
          <a:xfrm>
            <a:off x="538165" y="1148557"/>
            <a:ext cx="8478837" cy="5712600"/>
            <a:chOff x="331" y="706"/>
            <a:chExt cx="5213" cy="3511"/>
          </a:xfrm>
        </p:grpSpPr>
        <p:sp>
          <p:nvSpPr>
            <p:cNvPr id="180233" name="McK Source" hidden="1"/>
            <p:cNvSpPr txBox="1">
              <a:spLocks noChangeArrowheads="1"/>
            </p:cNvSpPr>
            <p:nvPr userDrawn="1"/>
          </p:nvSpPr>
          <p:spPr bwMode="auto">
            <a:xfrm>
              <a:off x="399" y="4104"/>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rgbClr val="FFFFFF"/>
                  </a:solidFill>
                </a:rPr>
                <a:t>	Quelle:	Projektgruppe 5.1, LAA Sachsen IIc</a:t>
              </a:r>
            </a:p>
          </p:txBody>
        </p:sp>
        <p:sp>
          <p:nvSpPr>
            <p:cNvPr id="18023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5038">
                <a:lnSpc>
                  <a:spcPct val="100000"/>
                </a:lnSpc>
                <a:spcBef>
                  <a:spcPct val="0"/>
                </a:spcBef>
              </a:pPr>
              <a:r>
                <a:rPr lang="de-DE" sz="1600">
                  <a:solidFill>
                    <a:srgbClr val="000000"/>
                  </a:solidFill>
                </a:rPr>
                <a:t>Unit of measure</a:t>
              </a:r>
            </a:p>
          </p:txBody>
        </p:sp>
        <p:grpSp>
          <p:nvGrpSpPr>
            <p:cNvPr id="180235" name="McK Legend Boxes" hidden="1"/>
            <p:cNvGrpSpPr>
              <a:grpSpLocks/>
            </p:cNvGrpSpPr>
            <p:nvPr userDrawn="1"/>
          </p:nvGrpSpPr>
          <p:grpSpPr bwMode="auto">
            <a:xfrm>
              <a:off x="4730" y="713"/>
              <a:ext cx="637" cy="665"/>
              <a:chOff x="4902" y="169"/>
              <a:chExt cx="637" cy="666"/>
            </a:xfrm>
          </p:grpSpPr>
          <p:sp>
            <p:nvSpPr>
              <p:cNvPr id="180236" name="Rectangle 12" hidden="1"/>
              <p:cNvSpPr>
                <a:spLocks noChangeArrowheads="1"/>
              </p:cNvSpPr>
              <p:nvPr userDrawn="1"/>
            </p:nvSpPr>
            <p:spPr bwMode="auto">
              <a:xfrm>
                <a:off x="4902" y="178"/>
                <a:ext cx="0" cy="171"/>
              </a:xfrm>
              <a:prstGeom prst="rect">
                <a:avLst/>
              </a:prstGeom>
              <a:solidFill>
                <a:schemeClr val="accent1"/>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sp>
            <p:nvSpPr>
              <p:cNvPr id="180237" name="Rectangle 13" hidden="1"/>
              <p:cNvSpPr>
                <a:spLocks noChangeArrowheads="1"/>
              </p:cNvSpPr>
              <p:nvPr userDrawn="1"/>
            </p:nvSpPr>
            <p:spPr bwMode="auto">
              <a:xfrm>
                <a:off x="4902" y="340"/>
                <a:ext cx="0" cy="171"/>
              </a:xfrm>
              <a:prstGeom prst="rect">
                <a:avLst/>
              </a:prstGeom>
              <a:solidFill>
                <a:schemeClr val="accent2"/>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sp>
            <p:nvSpPr>
              <p:cNvPr id="180238" name="Rectangle 14" hidden="1"/>
              <p:cNvSpPr>
                <a:spLocks noChangeArrowheads="1"/>
              </p:cNvSpPr>
              <p:nvPr userDrawn="1"/>
            </p:nvSpPr>
            <p:spPr bwMode="auto">
              <a:xfrm>
                <a:off x="5172" y="169"/>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180239" name="Rectangle 15" hidden="1"/>
              <p:cNvSpPr>
                <a:spLocks noChangeArrowheads="1"/>
              </p:cNvSpPr>
              <p:nvPr userDrawn="1"/>
            </p:nvSpPr>
            <p:spPr bwMode="auto">
              <a:xfrm>
                <a:off x="5172" y="331"/>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180240" name="Rectangle 16" hidden="1"/>
              <p:cNvSpPr>
                <a:spLocks noChangeArrowheads="1"/>
              </p:cNvSpPr>
              <p:nvPr userDrawn="1"/>
            </p:nvSpPr>
            <p:spPr bwMode="auto">
              <a:xfrm>
                <a:off x="5172" y="493"/>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180241" name="Rectangle 17" hidden="1"/>
              <p:cNvSpPr>
                <a:spLocks noChangeArrowheads="1"/>
              </p:cNvSpPr>
              <p:nvPr userDrawn="1"/>
            </p:nvSpPr>
            <p:spPr bwMode="auto">
              <a:xfrm>
                <a:off x="4902" y="502"/>
                <a:ext cx="0" cy="171"/>
              </a:xfrm>
              <a:prstGeom prst="rect">
                <a:avLst/>
              </a:prstGeom>
              <a:solidFill>
                <a:schemeClr val="hlink"/>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sp>
            <p:nvSpPr>
              <p:cNvPr id="180242" name="Rectangle 18" hidden="1"/>
              <p:cNvSpPr>
                <a:spLocks noChangeArrowheads="1"/>
              </p:cNvSpPr>
              <p:nvPr userDrawn="1"/>
            </p:nvSpPr>
            <p:spPr bwMode="auto">
              <a:xfrm>
                <a:off x="5172" y="655"/>
                <a:ext cx="367" cy="133"/>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pPr>
                <a:r>
                  <a:rPr lang="en-US" sz="1400">
                    <a:solidFill>
                      <a:srgbClr val="000000"/>
                    </a:solidFill>
                  </a:rPr>
                  <a:t>Legend</a:t>
                </a:r>
              </a:p>
            </p:txBody>
          </p:sp>
          <p:sp>
            <p:nvSpPr>
              <p:cNvPr id="180243" name="Rectangle 19" hidden="1"/>
              <p:cNvSpPr>
                <a:spLocks noChangeArrowheads="1"/>
              </p:cNvSpPr>
              <p:nvPr userDrawn="1"/>
            </p:nvSpPr>
            <p:spPr bwMode="auto">
              <a:xfrm>
                <a:off x="4902" y="664"/>
                <a:ext cx="0" cy="171"/>
              </a:xfrm>
              <a:prstGeom prst="rect">
                <a:avLst/>
              </a:prstGeom>
              <a:solidFill>
                <a:schemeClr val="folHlink"/>
              </a:solidFill>
              <a:ln w="9525">
                <a:solidFill>
                  <a:schemeClr val="tx1"/>
                </a:solidFill>
                <a:miter lim="800000"/>
                <a:headEnd/>
                <a:tailEnd/>
              </a:ln>
              <a:effectLst/>
            </p:spPr>
            <p:txBody>
              <a:bodyPr wrap="none" lIns="0" tIns="0" rIns="0" bIns="0">
                <a:spAutoFit/>
              </a:bodyPr>
              <a:lstStyle/>
              <a:p>
                <a:endParaRPr lang="de-DE">
                  <a:solidFill>
                    <a:srgbClr val="000000"/>
                  </a:solidFill>
                </a:endParaRPr>
              </a:p>
            </p:txBody>
          </p:sp>
        </p:grpSp>
        <p:sp>
          <p:nvSpPr>
            <p:cNvPr id="180244" name="McK Footnote" hidden="1"/>
            <p:cNvSpPr txBox="1">
              <a:spLocks noChangeArrowheads="1"/>
            </p:cNvSpPr>
            <p:nvPr userDrawn="1"/>
          </p:nvSpPr>
          <p:spPr bwMode="auto">
            <a:xfrm>
              <a:off x="399" y="3902"/>
              <a:ext cx="5145" cy="113"/>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pPr>
              <a:r>
                <a:rPr lang="de-DE" sz="1200">
                  <a:solidFill>
                    <a:srgbClr val="000000"/>
                  </a:solidFill>
                </a:rPr>
                <a:t>	*	Footnote</a:t>
              </a:r>
            </a:p>
          </p:txBody>
        </p:sp>
      </p:grpSp>
      <p:sp>
        <p:nvSpPr>
          <p:cNvPr id="180257" name="Rectangle 33"/>
          <p:cNvSpPr>
            <a:spLocks noChangeArrowheads="1"/>
          </p:cNvSpPr>
          <p:nvPr/>
        </p:nvSpPr>
        <p:spPr bwMode="auto">
          <a:xfrm>
            <a:off x="8204201" y="6615959"/>
            <a:ext cx="919162" cy="235187"/>
          </a:xfrm>
          <a:prstGeom prst="rect">
            <a:avLst/>
          </a:prstGeom>
          <a:noFill/>
          <a:ln w="9525">
            <a:noFill/>
            <a:miter lim="800000"/>
            <a:headEnd/>
            <a:tailEnd/>
          </a:ln>
          <a:effectLst/>
        </p:spPr>
        <p:txBody>
          <a:bodyPr lIns="89581" tIns="44792" rIns="89581" bIns="44792"/>
          <a:lstStyle/>
          <a:p>
            <a:pPr algn="r" defTabSz="895350" eaLnBrk="0" hangingPunct="0">
              <a:lnSpc>
                <a:spcPct val="100000"/>
              </a:lnSpc>
              <a:spcBef>
                <a:spcPct val="0"/>
              </a:spcBef>
              <a:spcAft>
                <a:spcPts val="200"/>
              </a:spcAft>
            </a:pPr>
            <a:r>
              <a:rPr lang="de-DE" sz="1000" dirty="0">
                <a:solidFill>
                  <a:srgbClr val="000000"/>
                </a:solidFill>
              </a:rPr>
              <a:t>Seite </a:t>
            </a:r>
            <a:fld id="{74FECFAA-7E63-4B4B-BCB7-18CE54C41901}" type="slidenum">
              <a:rPr lang="de-DE" sz="1000">
                <a:solidFill>
                  <a:srgbClr val="000000"/>
                </a:solidFill>
              </a:rPr>
              <a:pPr algn="r" defTabSz="895350" eaLnBrk="0" hangingPunct="0">
                <a:lnSpc>
                  <a:spcPct val="100000"/>
                </a:lnSpc>
                <a:spcBef>
                  <a:spcPct val="0"/>
                </a:spcBef>
                <a:spcAft>
                  <a:spcPts val="200"/>
                </a:spcAft>
              </a:pPr>
              <a:t>‹Nr.›</a:t>
            </a:fld>
            <a:endParaRPr lang="de-DE" sz="1000" dirty="0">
              <a:solidFill>
                <a:srgbClr val="000000"/>
              </a:solidFill>
            </a:endParaRPr>
          </a:p>
        </p:txBody>
      </p:sp>
      <p:sp>
        <p:nvSpPr>
          <p:cNvPr id="180263" name="Line 39"/>
          <p:cNvSpPr>
            <a:spLocks noChangeShapeType="1"/>
          </p:cNvSpPr>
          <p:nvPr userDrawn="1"/>
        </p:nvSpPr>
        <p:spPr bwMode="auto">
          <a:xfrm>
            <a:off x="107951" y="6609246"/>
            <a:ext cx="9072562" cy="0"/>
          </a:xfrm>
          <a:prstGeom prst="line">
            <a:avLst/>
          </a:prstGeom>
          <a:noFill/>
          <a:ln w="6350">
            <a:solidFill>
              <a:srgbClr val="58595B"/>
            </a:solidFill>
            <a:round/>
            <a:headEnd/>
            <a:tailEnd/>
          </a:ln>
          <a:effectLst/>
        </p:spPr>
        <p:txBody>
          <a:bodyPr wrap="square" lIns="0" tIns="0" rIns="0" bIns="0">
            <a:spAutoFit/>
          </a:bodyPr>
          <a:lstStyle/>
          <a:p>
            <a:endParaRPr lang="de-DE">
              <a:solidFill>
                <a:srgbClr val="000000"/>
              </a:solidFill>
            </a:endParaRPr>
          </a:p>
        </p:txBody>
      </p:sp>
      <p:sp>
        <p:nvSpPr>
          <p:cNvPr id="22" name="Rectangle 3"/>
          <p:cNvSpPr>
            <a:spLocks noGrp="1" noChangeArrowheads="1"/>
          </p:cNvSpPr>
          <p:nvPr>
            <p:ph type="ftr" sz="quarter" idx="3"/>
          </p:nvPr>
        </p:nvSpPr>
        <p:spPr bwMode="auto">
          <a:xfrm>
            <a:off x="2736000" y="6612908"/>
            <a:ext cx="5652000" cy="251884"/>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defTabSz="917575" eaLnBrk="0" hangingPunct="0">
              <a:lnSpc>
                <a:spcPct val="100000"/>
              </a:lnSpc>
              <a:spcBef>
                <a:spcPct val="0"/>
              </a:spcBef>
              <a:spcAft>
                <a:spcPts val="200"/>
              </a:spcAft>
              <a:defRPr sz="1000"/>
            </a:lvl1pPr>
          </a:lstStyle>
          <a:p>
            <a:r>
              <a:rPr lang="de-DE" smtClean="0">
                <a:solidFill>
                  <a:srgbClr val="000000"/>
                </a:solidFill>
              </a:rPr>
              <a:t>Beschäftigung geflüchteter Menschen - Informationen für Arbeitgeber</a:t>
            </a:r>
            <a:endParaRPr lang="de-DE" dirty="0">
              <a:solidFill>
                <a:srgbClr val="000000"/>
              </a:solidFill>
            </a:endParaRPr>
          </a:p>
        </p:txBody>
      </p:sp>
    </p:spTree>
    <p:extLst>
      <p:ext uri="{BB962C8B-B14F-4D97-AF65-F5344CB8AC3E}">
        <p14:creationId xmlns:p14="http://schemas.microsoft.com/office/powerpoint/2010/main" val="199505761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timing>
    <p:tnLst>
      <p:par>
        <p:cTn id="1" dur="indefinite" restart="never" nodeType="tmRoot"/>
      </p:par>
    </p:tnLst>
  </p:timing>
  <p:hf hdr="0"/>
  <p:txStyles>
    <p:titleStyle>
      <a:lvl1pPr algn="l" defTabSz="917575" rtl="0" fontAlgn="base">
        <a:lnSpc>
          <a:spcPct val="90000"/>
        </a:lnSpc>
        <a:spcBef>
          <a:spcPct val="0"/>
        </a:spcBef>
        <a:spcAft>
          <a:spcPct val="0"/>
        </a:spcAft>
        <a:defRPr sz="2400" b="1">
          <a:solidFill>
            <a:schemeClr val="tx2"/>
          </a:solidFill>
          <a:latin typeface="+mj-lt"/>
          <a:ea typeface="+mj-ea"/>
          <a:cs typeface="+mj-cs"/>
        </a:defRPr>
      </a:lvl1pPr>
      <a:lvl2pPr algn="l" defTabSz="917575" rtl="0" fontAlgn="base">
        <a:lnSpc>
          <a:spcPct val="90000"/>
        </a:lnSpc>
        <a:spcBef>
          <a:spcPct val="0"/>
        </a:spcBef>
        <a:spcAft>
          <a:spcPct val="0"/>
        </a:spcAft>
        <a:defRPr sz="2400" b="1">
          <a:solidFill>
            <a:schemeClr val="tx2"/>
          </a:solidFill>
          <a:latin typeface="Arial" charset="0"/>
        </a:defRPr>
      </a:lvl2pPr>
      <a:lvl3pPr algn="l" defTabSz="917575" rtl="0" fontAlgn="base">
        <a:lnSpc>
          <a:spcPct val="90000"/>
        </a:lnSpc>
        <a:spcBef>
          <a:spcPct val="0"/>
        </a:spcBef>
        <a:spcAft>
          <a:spcPct val="0"/>
        </a:spcAft>
        <a:defRPr sz="2400" b="1">
          <a:solidFill>
            <a:schemeClr val="tx2"/>
          </a:solidFill>
          <a:latin typeface="Arial" charset="0"/>
        </a:defRPr>
      </a:lvl3pPr>
      <a:lvl4pPr algn="l" defTabSz="917575" rtl="0" fontAlgn="base">
        <a:lnSpc>
          <a:spcPct val="90000"/>
        </a:lnSpc>
        <a:spcBef>
          <a:spcPct val="0"/>
        </a:spcBef>
        <a:spcAft>
          <a:spcPct val="0"/>
        </a:spcAft>
        <a:defRPr sz="2400" b="1">
          <a:solidFill>
            <a:schemeClr val="tx2"/>
          </a:solidFill>
          <a:latin typeface="Arial" charset="0"/>
        </a:defRPr>
      </a:lvl4pPr>
      <a:lvl5pPr algn="l" defTabSz="917575" rtl="0" fontAlgn="base">
        <a:lnSpc>
          <a:spcPct val="90000"/>
        </a:lnSpc>
        <a:spcBef>
          <a:spcPct val="0"/>
        </a:spcBef>
        <a:spcAft>
          <a:spcPct val="0"/>
        </a:spcAft>
        <a:defRPr sz="2400" b="1">
          <a:solidFill>
            <a:schemeClr val="tx2"/>
          </a:solidFill>
          <a:latin typeface="Arial" charset="0"/>
        </a:defRPr>
      </a:lvl5pPr>
      <a:lvl6pPr marL="457200" algn="l" defTabSz="917575" rtl="0" fontAlgn="base">
        <a:lnSpc>
          <a:spcPct val="90000"/>
        </a:lnSpc>
        <a:spcBef>
          <a:spcPct val="0"/>
        </a:spcBef>
        <a:spcAft>
          <a:spcPct val="0"/>
        </a:spcAft>
        <a:defRPr sz="2400" b="1">
          <a:solidFill>
            <a:schemeClr val="tx2"/>
          </a:solidFill>
          <a:latin typeface="Arial" charset="0"/>
        </a:defRPr>
      </a:lvl6pPr>
      <a:lvl7pPr marL="914400" algn="l" defTabSz="917575" rtl="0" fontAlgn="base">
        <a:lnSpc>
          <a:spcPct val="90000"/>
        </a:lnSpc>
        <a:spcBef>
          <a:spcPct val="0"/>
        </a:spcBef>
        <a:spcAft>
          <a:spcPct val="0"/>
        </a:spcAft>
        <a:defRPr sz="2400" b="1">
          <a:solidFill>
            <a:schemeClr val="tx2"/>
          </a:solidFill>
          <a:latin typeface="Arial" charset="0"/>
        </a:defRPr>
      </a:lvl7pPr>
      <a:lvl8pPr marL="1371600" algn="l" defTabSz="917575" rtl="0" fontAlgn="base">
        <a:lnSpc>
          <a:spcPct val="90000"/>
        </a:lnSpc>
        <a:spcBef>
          <a:spcPct val="0"/>
        </a:spcBef>
        <a:spcAft>
          <a:spcPct val="0"/>
        </a:spcAft>
        <a:defRPr sz="2400" b="1">
          <a:solidFill>
            <a:schemeClr val="tx2"/>
          </a:solidFill>
          <a:latin typeface="Arial" charset="0"/>
        </a:defRPr>
      </a:lvl8pPr>
      <a:lvl9pPr marL="1828800" algn="l" defTabSz="917575" rtl="0" fontAlgn="base">
        <a:lnSpc>
          <a:spcPct val="90000"/>
        </a:lnSpc>
        <a:spcBef>
          <a:spcPct val="0"/>
        </a:spcBef>
        <a:spcAft>
          <a:spcPct val="0"/>
        </a:spcAft>
        <a:defRPr sz="2400" b="1">
          <a:solidFill>
            <a:schemeClr val="tx2"/>
          </a:solidFill>
          <a:latin typeface="Arial" charset="0"/>
        </a:defRPr>
      </a:lvl9pPr>
    </p:titleStyle>
    <p:bodyStyle>
      <a:lvl1pPr marL="344488" indent="-344488" algn="l" defTabSz="917575" rtl="0" fontAlgn="base">
        <a:lnSpc>
          <a:spcPct val="100000"/>
        </a:lnSpc>
        <a:spcBef>
          <a:spcPts val="0"/>
        </a:spcBef>
        <a:spcAft>
          <a:spcPts val="400"/>
        </a:spcAft>
        <a:buClr>
          <a:srgbClr val="E2001A"/>
        </a:buClr>
        <a:buSzPct val="80000"/>
        <a:buFont typeface="Arial" pitchFamily="34" charset="0"/>
        <a:buChar char="▬"/>
        <a:defRPr sz="2000" b="1">
          <a:solidFill>
            <a:schemeClr val="tx1"/>
          </a:solidFill>
          <a:latin typeface="Arial" pitchFamily="34" charset="0"/>
          <a:ea typeface="+mn-ea"/>
          <a:cs typeface="Arial" pitchFamily="34" charset="0"/>
        </a:defRPr>
      </a:lvl1pPr>
      <a:lvl2pPr marL="676275" indent="-152400" algn="l" defTabSz="917575" rtl="0" fontAlgn="base">
        <a:lnSpc>
          <a:spcPct val="100000"/>
        </a:lnSpc>
        <a:spcBef>
          <a:spcPts val="400"/>
        </a:spcBef>
        <a:spcAft>
          <a:spcPct val="0"/>
        </a:spcAft>
        <a:buClr>
          <a:srgbClr val="58595B"/>
        </a:buClr>
        <a:buFont typeface="Arial" pitchFamily="34" charset="0"/>
        <a:buChar char="•"/>
        <a:defRPr sz="2000">
          <a:solidFill>
            <a:srgbClr val="58595B"/>
          </a:solidFill>
          <a:latin typeface="Arial" pitchFamily="34" charset="0"/>
          <a:cs typeface="Arial" pitchFamily="34" charset="0"/>
        </a:defRPr>
      </a:lvl2pPr>
      <a:lvl3pPr marL="990600" indent="-152400" algn="l" defTabSz="917575" rtl="0" fontAlgn="base">
        <a:lnSpc>
          <a:spcPct val="100000"/>
        </a:lnSpc>
        <a:spcBef>
          <a:spcPts val="350"/>
        </a:spcBef>
        <a:spcAft>
          <a:spcPct val="0"/>
        </a:spcAft>
        <a:buClr>
          <a:srgbClr val="58595B"/>
        </a:buClr>
        <a:buFont typeface="Arial" pitchFamily="34" charset="0"/>
        <a:buChar char="•"/>
        <a:defRPr sz="1400">
          <a:solidFill>
            <a:srgbClr val="58595B"/>
          </a:solidFill>
          <a:latin typeface="+mn-lt"/>
        </a:defRPr>
      </a:lvl3pPr>
      <a:lvl4pPr marL="1606550" indent="-230188" algn="l" defTabSz="917575" rtl="0" fontAlgn="base">
        <a:spcBef>
          <a:spcPct val="20000"/>
        </a:spcBef>
        <a:spcAft>
          <a:spcPct val="0"/>
        </a:spcAft>
        <a:buChar char="–"/>
        <a:defRPr sz="1600">
          <a:solidFill>
            <a:srgbClr val="58595B"/>
          </a:solidFill>
          <a:latin typeface="Arial" pitchFamily="34" charset="0"/>
          <a:cs typeface="Arial" pitchFamily="34" charset="0"/>
        </a:defRPr>
      </a:lvl4pPr>
      <a:lvl5pPr marL="2065338" indent="-234950" algn="l" defTabSz="917575" rtl="0" fontAlgn="base">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6.emf"/><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4.emf"/><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7387" y="924015"/>
            <a:ext cx="8261363" cy="507831"/>
          </a:xfrm>
        </p:spPr>
        <p:txBody>
          <a:bodyPr/>
          <a:lstStyle/>
          <a:p>
            <a:r>
              <a:rPr lang="de-DE" dirty="0"/>
              <a:t>Beschäftigung geflüchteter </a:t>
            </a:r>
            <a:r>
              <a:rPr lang="de-DE" dirty="0" smtClean="0"/>
              <a:t>Menschen</a:t>
            </a:r>
            <a:endParaRPr lang="de-DE" dirty="0"/>
          </a:p>
        </p:txBody>
      </p:sp>
      <p:sp>
        <p:nvSpPr>
          <p:cNvPr id="6" name="Textplatzhalter 5"/>
          <p:cNvSpPr>
            <a:spLocks noGrp="1"/>
          </p:cNvSpPr>
          <p:nvPr>
            <p:ph type="body" sz="quarter" idx="12"/>
          </p:nvPr>
        </p:nvSpPr>
        <p:spPr/>
        <p:txBody>
          <a:bodyPr/>
          <a:lstStyle/>
          <a:p>
            <a:r>
              <a:rPr lang="de-DE" dirty="0" smtClean="0"/>
              <a:t>Arbeitgeber-Service Karlsruhe-Rastatt, 20.06.2016</a:t>
            </a:r>
            <a:endParaRPr lang="de-DE" dirty="0"/>
          </a:p>
        </p:txBody>
      </p:sp>
    </p:spTree>
    <p:extLst>
      <p:ext uri="{BB962C8B-B14F-4D97-AF65-F5344CB8AC3E}">
        <p14:creationId xmlns:p14="http://schemas.microsoft.com/office/powerpoint/2010/main" val="1446094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7774" y="293567"/>
            <a:ext cx="7994050" cy="732173"/>
          </a:xfrm>
        </p:spPr>
        <p:txBody>
          <a:bodyPr/>
          <a:lstStyle/>
          <a:p>
            <a:r>
              <a:rPr lang="de-DE" sz="2300" dirty="0" smtClean="0"/>
              <a:t>In welchen Fällen kann der gemeinsame Arbeitgeber-Service (AG-S) der Agentur für Arbeit weiterhelfen?</a:t>
            </a:r>
            <a:endParaRPr lang="de-DE" sz="2300" dirty="0"/>
          </a:p>
        </p:txBody>
      </p:sp>
      <p:sp>
        <p:nvSpPr>
          <p:cNvPr id="5" name="Fußzeilenplatzhalter 4"/>
          <p:cNvSpPr>
            <a:spLocks noGrp="1"/>
          </p:cNvSpPr>
          <p:nvPr>
            <p:ph type="ftr" sz="quarter" idx="3"/>
          </p:nvPr>
        </p:nvSpPr>
        <p:spPr/>
        <p:txBody>
          <a:bodyPr/>
          <a:lstStyle/>
          <a:p>
            <a:r>
              <a:rPr lang="de-DE" smtClean="0"/>
              <a:t>Beschäftigung geflüchteter Menschen - Informationen für Arbeitgeber</a:t>
            </a:r>
            <a:endParaRPr lang="de-DE" dirty="0"/>
          </a:p>
        </p:txBody>
      </p:sp>
      <p:sp>
        <p:nvSpPr>
          <p:cNvPr id="3" name="Textfeld 2"/>
          <p:cNvSpPr txBox="1"/>
          <p:nvPr/>
        </p:nvSpPr>
        <p:spPr>
          <a:xfrm>
            <a:off x="644525" y="4496288"/>
            <a:ext cx="2413179" cy="892552"/>
          </a:xfrm>
          <a:prstGeom prst="rect">
            <a:avLst/>
          </a:prstGeom>
          <a:noFill/>
        </p:spPr>
        <p:txBody>
          <a:bodyPr wrap="square" rtlCol="0">
            <a:spAutoFit/>
          </a:bodyPr>
          <a:lstStyle/>
          <a:p>
            <a:pPr lvl="0">
              <a:lnSpc>
                <a:spcPct val="100000"/>
              </a:lnSpc>
              <a:spcBef>
                <a:spcPct val="30000"/>
              </a:spcBef>
              <a:spcAft>
                <a:spcPts val="2000"/>
              </a:spcAft>
              <a:buClr>
                <a:srgbClr val="E2001A"/>
              </a:buClr>
              <a:defRPr/>
            </a:pPr>
            <a:r>
              <a:rPr lang="de-DE" sz="1300" kern="0" dirty="0" smtClean="0">
                <a:solidFill>
                  <a:srgbClr val="000000"/>
                </a:solidFill>
                <a:latin typeface="Arial"/>
                <a:ea typeface="Calibri"/>
                <a:cs typeface="Times New Roman"/>
              </a:rPr>
              <a:t>Asylbewerber/in </a:t>
            </a:r>
            <a:r>
              <a:rPr lang="de-DE" sz="1300" kern="0" dirty="0">
                <a:solidFill>
                  <a:srgbClr val="000000"/>
                </a:solidFill>
                <a:latin typeface="Arial"/>
                <a:ea typeface="Calibri"/>
                <a:cs typeface="Times New Roman"/>
              </a:rPr>
              <a:t>oder </a:t>
            </a:r>
            <a:r>
              <a:rPr lang="de-DE" sz="1300" kern="0" dirty="0" smtClean="0">
                <a:solidFill>
                  <a:srgbClr val="000000"/>
                </a:solidFill>
                <a:latin typeface="Arial"/>
                <a:ea typeface="Calibri"/>
                <a:cs typeface="Times New Roman"/>
              </a:rPr>
              <a:t>Geduldete/r, ist dem einstellenden Unternehmen bereits bekannt.</a:t>
            </a:r>
            <a:endParaRPr lang="de-DE" sz="1300" kern="0" dirty="0">
              <a:solidFill>
                <a:srgbClr val="000000"/>
              </a:solidFill>
              <a:latin typeface="Arial"/>
              <a:ea typeface="Calibri"/>
              <a:cs typeface="Times New Roman"/>
            </a:endParaRPr>
          </a:p>
        </p:txBody>
      </p:sp>
      <p:sp>
        <p:nvSpPr>
          <p:cNvPr id="6" name="Textfeld 5"/>
          <p:cNvSpPr txBox="1"/>
          <p:nvPr/>
        </p:nvSpPr>
        <p:spPr>
          <a:xfrm>
            <a:off x="3391337" y="4486519"/>
            <a:ext cx="2018863" cy="692497"/>
          </a:xfrm>
          <a:prstGeom prst="rect">
            <a:avLst/>
          </a:prstGeom>
          <a:noFill/>
        </p:spPr>
        <p:txBody>
          <a:bodyPr wrap="square" rtlCol="0">
            <a:spAutoFit/>
          </a:bodyPr>
          <a:lstStyle/>
          <a:p>
            <a:pPr lvl="0">
              <a:lnSpc>
                <a:spcPct val="100000"/>
              </a:lnSpc>
              <a:spcBef>
                <a:spcPct val="30000"/>
              </a:spcBef>
              <a:spcAft>
                <a:spcPts val="2000"/>
              </a:spcAft>
              <a:buClr>
                <a:srgbClr val="E2001A"/>
              </a:buClr>
              <a:defRPr/>
            </a:pPr>
            <a:r>
              <a:rPr lang="de-DE" sz="1300" kern="0" dirty="0" smtClean="0">
                <a:solidFill>
                  <a:srgbClr val="000000"/>
                </a:solidFill>
                <a:latin typeface="Arial" panose="020B0604020202020204" pitchFamily="34" charset="0"/>
                <a:ea typeface="Calibri"/>
                <a:cs typeface="Arial" panose="020B0604020202020204" pitchFamily="34" charset="0"/>
              </a:rPr>
              <a:t>Vermittlung von  Asylbewerber/innen oder Geduldeten</a:t>
            </a:r>
            <a:endParaRPr lang="de-DE" sz="1300" kern="0" dirty="0">
              <a:solidFill>
                <a:srgbClr val="000000"/>
              </a:solidFill>
              <a:latin typeface="Arial" panose="020B0604020202020204" pitchFamily="34" charset="0"/>
              <a:ea typeface="Calibri"/>
              <a:cs typeface="Arial" panose="020B0604020202020204" pitchFamily="34" charset="0"/>
            </a:endParaRPr>
          </a:p>
        </p:txBody>
      </p:sp>
      <p:sp>
        <p:nvSpPr>
          <p:cNvPr id="7" name="Textfeld 6"/>
          <p:cNvSpPr txBox="1"/>
          <p:nvPr/>
        </p:nvSpPr>
        <p:spPr>
          <a:xfrm>
            <a:off x="5905500" y="4486519"/>
            <a:ext cx="2552700" cy="1292662"/>
          </a:xfrm>
          <a:prstGeom prst="rect">
            <a:avLst/>
          </a:prstGeom>
          <a:noFill/>
        </p:spPr>
        <p:txBody>
          <a:bodyPr wrap="square" rtlCol="0">
            <a:spAutoFit/>
          </a:bodyPr>
          <a:lstStyle/>
          <a:p>
            <a:pPr lvl="0">
              <a:lnSpc>
                <a:spcPct val="100000"/>
              </a:lnSpc>
              <a:spcBef>
                <a:spcPct val="30000"/>
              </a:spcBef>
              <a:spcAft>
                <a:spcPts val="2000"/>
              </a:spcAft>
              <a:buClr>
                <a:srgbClr val="E2001A"/>
              </a:buClr>
              <a:defRPr/>
            </a:pPr>
            <a:r>
              <a:rPr lang="de-DE" sz="1300" kern="0" dirty="0" smtClean="0">
                <a:latin typeface="Arial" panose="020B0604020202020204" pitchFamily="34" charset="0"/>
                <a:ea typeface="Calibri"/>
                <a:cs typeface="Arial" panose="020B0604020202020204" pitchFamily="34" charset="0"/>
              </a:rPr>
              <a:t>Informationen über Fördermöglichkeiten und Voraussetzungen </a:t>
            </a:r>
            <a:r>
              <a:rPr lang="de-DE" sz="1300" kern="0" dirty="0">
                <a:latin typeface="Arial" panose="020B0604020202020204" pitchFamily="34" charset="0"/>
                <a:ea typeface="Calibri"/>
                <a:cs typeface="Arial" panose="020B0604020202020204" pitchFamily="34" charset="0"/>
              </a:rPr>
              <a:t>zur Beschäftigung von Asylbewerber/</a:t>
            </a:r>
            <a:r>
              <a:rPr lang="de-DE" sz="1300" kern="0" dirty="0" smtClean="0">
                <a:latin typeface="Arial" panose="020B0604020202020204" pitchFamily="34" charset="0"/>
                <a:ea typeface="Calibri"/>
                <a:cs typeface="Arial" panose="020B0604020202020204" pitchFamily="34" charset="0"/>
              </a:rPr>
              <a:t>innen </a:t>
            </a:r>
            <a:r>
              <a:rPr lang="de-DE" sz="1300" kern="0" dirty="0">
                <a:latin typeface="Arial" panose="020B0604020202020204" pitchFamily="34" charset="0"/>
                <a:ea typeface="Calibri"/>
                <a:cs typeface="Arial" panose="020B0604020202020204" pitchFamily="34" charset="0"/>
              </a:rPr>
              <a:t>oder </a:t>
            </a:r>
            <a:r>
              <a:rPr lang="de-DE" sz="1300" kern="0" dirty="0" smtClean="0">
                <a:latin typeface="Arial" panose="020B0604020202020204" pitchFamily="34" charset="0"/>
                <a:ea typeface="Calibri"/>
                <a:cs typeface="Arial" panose="020B0604020202020204" pitchFamily="34" charset="0"/>
              </a:rPr>
              <a:t>Geduldeten</a:t>
            </a:r>
            <a:endParaRPr lang="de-DE" sz="1300" kern="0" dirty="0">
              <a:latin typeface="Arial" panose="020B0604020202020204" pitchFamily="34" charset="0"/>
              <a:ea typeface="Calibri"/>
              <a:cs typeface="Arial" panose="020B0604020202020204" pitchFamily="34" charset="0"/>
            </a:endParaRPr>
          </a:p>
        </p:txBody>
      </p:sp>
      <p:sp>
        <p:nvSpPr>
          <p:cNvPr id="8" name="Textfeld 7"/>
          <p:cNvSpPr txBox="1"/>
          <p:nvPr/>
        </p:nvSpPr>
        <p:spPr>
          <a:xfrm>
            <a:off x="822998" y="3989380"/>
            <a:ext cx="2506218" cy="369332"/>
          </a:xfrm>
          <a:prstGeom prst="rect">
            <a:avLst/>
          </a:prstGeom>
          <a:noFill/>
        </p:spPr>
        <p:txBody>
          <a:bodyPr wrap="square" rtlCol="0">
            <a:spAutoFit/>
          </a:bodyPr>
          <a:lstStyle/>
          <a:p>
            <a:pPr lvl="0">
              <a:lnSpc>
                <a:spcPct val="100000"/>
              </a:lnSpc>
              <a:spcBef>
                <a:spcPct val="30000"/>
              </a:spcBef>
              <a:spcAft>
                <a:spcPts val="2000"/>
              </a:spcAft>
              <a:buClr>
                <a:srgbClr val="E2001A"/>
              </a:buClr>
              <a:defRPr/>
            </a:pPr>
            <a:r>
              <a:rPr lang="de-DE" sz="1800" b="1" kern="0" dirty="0" smtClean="0">
                <a:solidFill>
                  <a:schemeClr val="accent2">
                    <a:lumMod val="75000"/>
                  </a:schemeClr>
                </a:solidFill>
                <a:latin typeface="Arial"/>
                <a:ea typeface="Calibri"/>
                <a:cs typeface="Times New Roman"/>
              </a:rPr>
              <a:t>1. Einstellung</a:t>
            </a:r>
            <a:endParaRPr lang="de-DE" sz="1800" b="1" kern="0" dirty="0">
              <a:solidFill>
                <a:schemeClr val="accent2">
                  <a:lumMod val="75000"/>
                </a:schemeClr>
              </a:solidFill>
              <a:latin typeface="Arial"/>
              <a:ea typeface="Calibri"/>
              <a:cs typeface="Times New Roman"/>
            </a:endParaRPr>
          </a:p>
        </p:txBody>
      </p:sp>
      <p:sp>
        <p:nvSpPr>
          <p:cNvPr id="9" name="Textfeld 8"/>
          <p:cNvSpPr txBox="1"/>
          <p:nvPr/>
        </p:nvSpPr>
        <p:spPr>
          <a:xfrm>
            <a:off x="3205391" y="3989380"/>
            <a:ext cx="2506218" cy="369332"/>
          </a:xfrm>
          <a:prstGeom prst="rect">
            <a:avLst/>
          </a:prstGeom>
          <a:noFill/>
        </p:spPr>
        <p:txBody>
          <a:bodyPr wrap="square" rtlCol="0">
            <a:spAutoFit/>
          </a:bodyPr>
          <a:lstStyle/>
          <a:p>
            <a:pPr lvl="0">
              <a:lnSpc>
                <a:spcPct val="100000"/>
              </a:lnSpc>
              <a:spcBef>
                <a:spcPct val="30000"/>
              </a:spcBef>
              <a:spcAft>
                <a:spcPts val="2000"/>
              </a:spcAft>
              <a:buClr>
                <a:srgbClr val="E2001A"/>
              </a:buClr>
              <a:defRPr/>
            </a:pPr>
            <a:r>
              <a:rPr lang="de-DE" sz="1800" b="1" kern="0" dirty="0" smtClean="0">
                <a:solidFill>
                  <a:schemeClr val="accent2">
                    <a:lumMod val="75000"/>
                  </a:schemeClr>
                </a:solidFill>
                <a:latin typeface="Arial"/>
                <a:ea typeface="Calibri"/>
                <a:cs typeface="Times New Roman"/>
              </a:rPr>
              <a:t>2. Vermittlung</a:t>
            </a:r>
            <a:endParaRPr lang="de-DE" sz="1800" kern="0" dirty="0">
              <a:solidFill>
                <a:schemeClr val="accent2">
                  <a:lumMod val="75000"/>
                </a:schemeClr>
              </a:solidFill>
              <a:latin typeface="Arial"/>
              <a:ea typeface="Calibri"/>
              <a:cs typeface="Times New Roman"/>
            </a:endParaRPr>
          </a:p>
        </p:txBody>
      </p:sp>
      <p:sp>
        <p:nvSpPr>
          <p:cNvPr id="10" name="Textfeld 9"/>
          <p:cNvSpPr txBox="1"/>
          <p:nvPr/>
        </p:nvSpPr>
        <p:spPr>
          <a:xfrm>
            <a:off x="5620657" y="3989380"/>
            <a:ext cx="2751818" cy="369332"/>
          </a:xfrm>
          <a:prstGeom prst="rect">
            <a:avLst/>
          </a:prstGeom>
          <a:noFill/>
        </p:spPr>
        <p:txBody>
          <a:bodyPr wrap="square" rtlCol="0">
            <a:spAutoFit/>
          </a:bodyPr>
          <a:lstStyle/>
          <a:p>
            <a:pPr lvl="0" algn="ctr">
              <a:lnSpc>
                <a:spcPct val="100000"/>
              </a:lnSpc>
              <a:spcBef>
                <a:spcPct val="30000"/>
              </a:spcBef>
              <a:spcAft>
                <a:spcPts val="2000"/>
              </a:spcAft>
              <a:buClr>
                <a:srgbClr val="E2001A"/>
              </a:buClr>
              <a:defRPr/>
            </a:pPr>
            <a:r>
              <a:rPr lang="de-DE" sz="1800" b="1" kern="0" dirty="0" smtClean="0">
                <a:solidFill>
                  <a:srgbClr val="595959"/>
                </a:solidFill>
                <a:latin typeface="Arial"/>
                <a:ea typeface="Calibri"/>
                <a:cs typeface="Times New Roman"/>
              </a:rPr>
              <a:t>3. Förderung</a:t>
            </a:r>
            <a:endParaRPr lang="de-DE" sz="1800" b="1" kern="0" dirty="0">
              <a:solidFill>
                <a:srgbClr val="595959"/>
              </a:solidFill>
              <a:latin typeface="Arial"/>
              <a:ea typeface="Calibri"/>
              <a:cs typeface="Times New Roman"/>
            </a:endParaRPr>
          </a:p>
        </p:txBody>
      </p:sp>
      <p:sp>
        <p:nvSpPr>
          <p:cNvPr id="14" name="Textfeld 13"/>
          <p:cNvSpPr txBox="1"/>
          <p:nvPr/>
        </p:nvSpPr>
        <p:spPr>
          <a:xfrm>
            <a:off x="637338" y="1512000"/>
            <a:ext cx="6359227" cy="400110"/>
          </a:xfrm>
          <a:prstGeom prst="rect">
            <a:avLst/>
          </a:prstGeom>
          <a:noFill/>
        </p:spPr>
        <p:txBody>
          <a:bodyPr wrap="square" rtlCol="0">
            <a:spAutoFit/>
          </a:bodyPr>
          <a:lstStyle/>
          <a:p>
            <a:pPr lvl="0">
              <a:lnSpc>
                <a:spcPct val="100000"/>
              </a:lnSpc>
              <a:spcBef>
                <a:spcPct val="30000"/>
              </a:spcBef>
              <a:spcAft>
                <a:spcPts val="2000"/>
              </a:spcAft>
              <a:buClr>
                <a:srgbClr val="E2001A"/>
              </a:buClr>
              <a:defRPr/>
            </a:pPr>
            <a:r>
              <a:rPr lang="de-DE" b="1" kern="0" dirty="0" smtClean="0">
                <a:solidFill>
                  <a:srgbClr val="000000"/>
                </a:solidFill>
                <a:latin typeface="Arial"/>
                <a:ea typeface="Calibri"/>
                <a:cs typeface="Times New Roman"/>
              </a:rPr>
              <a:t>Der Arbeitgeber-Service hilft Unternehmen bei der</a:t>
            </a:r>
            <a:endParaRPr lang="de-DE" b="1" kern="0" dirty="0">
              <a:solidFill>
                <a:srgbClr val="000000"/>
              </a:solidFill>
              <a:latin typeface="Arial"/>
              <a:ea typeface="Calibri"/>
              <a:cs typeface="Times New Roman"/>
            </a:endParaRPr>
          </a:p>
        </p:txBody>
      </p:sp>
      <p:pic>
        <p:nvPicPr>
          <p:cNvPr id="16" name="Bild 15"/>
          <p:cNvPicPr>
            <a:picLocks noChangeAspect="1"/>
          </p:cNvPicPr>
          <p:nvPr/>
        </p:nvPicPr>
        <p:blipFill>
          <a:blip r:embed="rId3"/>
          <a:stretch>
            <a:fillRect/>
          </a:stretch>
        </p:blipFill>
        <p:spPr>
          <a:xfrm>
            <a:off x="3721090" y="3001726"/>
            <a:ext cx="1019970" cy="1019970"/>
          </a:xfrm>
          <a:prstGeom prst="rect">
            <a:avLst/>
          </a:prstGeom>
        </p:spPr>
      </p:pic>
      <p:pic>
        <p:nvPicPr>
          <p:cNvPr id="15" name="Bild 14"/>
          <p:cNvPicPr>
            <a:picLocks noChangeAspect="1"/>
          </p:cNvPicPr>
          <p:nvPr/>
        </p:nvPicPr>
        <p:blipFill>
          <a:blip r:embed="rId4"/>
          <a:stretch>
            <a:fillRect/>
          </a:stretch>
        </p:blipFill>
        <p:spPr>
          <a:xfrm>
            <a:off x="6569499" y="3014409"/>
            <a:ext cx="999701" cy="943380"/>
          </a:xfrm>
          <a:prstGeom prst="rect">
            <a:avLst/>
          </a:prstGeom>
        </p:spPr>
      </p:pic>
      <p:pic>
        <p:nvPicPr>
          <p:cNvPr id="23" name="Bild 22"/>
          <p:cNvPicPr>
            <a:picLocks noChangeAspect="1"/>
          </p:cNvPicPr>
          <p:nvPr/>
        </p:nvPicPr>
        <p:blipFill>
          <a:blip r:embed="rId5"/>
          <a:stretch>
            <a:fillRect/>
          </a:stretch>
        </p:blipFill>
        <p:spPr>
          <a:xfrm>
            <a:off x="729330" y="3108385"/>
            <a:ext cx="1628678" cy="801274"/>
          </a:xfrm>
          <a:prstGeom prst="rect">
            <a:avLst/>
          </a:prstGeom>
        </p:spPr>
      </p:pic>
    </p:spTree>
    <p:extLst>
      <p:ext uri="{BB962C8B-B14F-4D97-AF65-F5344CB8AC3E}">
        <p14:creationId xmlns:p14="http://schemas.microsoft.com/office/powerpoint/2010/main" val="2905887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8" y="8466"/>
            <a:ext cx="9134476" cy="5317200"/>
          </a:xfrm>
          <a:prstGeom prst="rect">
            <a:avLst/>
          </a:prstGeom>
        </p:spPr>
      </p:pic>
      <p:sp>
        <p:nvSpPr>
          <p:cNvPr id="2" name="Titel 1"/>
          <p:cNvSpPr>
            <a:spLocks noGrp="1"/>
          </p:cNvSpPr>
          <p:nvPr>
            <p:ph type="title"/>
          </p:nvPr>
        </p:nvSpPr>
        <p:spPr>
          <a:xfrm>
            <a:off x="697777" y="5472000"/>
            <a:ext cx="9358788" cy="369332"/>
          </a:xfrm>
        </p:spPr>
        <p:txBody>
          <a:bodyPr/>
          <a:lstStyle/>
          <a:p>
            <a:pPr>
              <a:lnSpc>
                <a:spcPts val="2900"/>
              </a:lnSpc>
            </a:pPr>
            <a:r>
              <a:rPr lang="de-DE" dirty="0" smtClean="0"/>
              <a:t>1. Hilfe </a:t>
            </a:r>
            <a:r>
              <a:rPr lang="de-DE" dirty="0"/>
              <a:t>bei der </a:t>
            </a:r>
            <a:r>
              <a:rPr lang="de-DE" dirty="0" smtClean="0"/>
              <a:t>Einstellung</a:t>
            </a:r>
            <a:endParaRPr lang="de-DE" dirty="0"/>
          </a:p>
        </p:txBody>
      </p:sp>
      <p:pic>
        <p:nvPicPr>
          <p:cNvPr id="6" name="Bildblen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0" y="0"/>
            <a:ext cx="9184359" cy="5345134"/>
          </a:xfrm>
          <a:prstGeom prst="rect">
            <a:avLst/>
          </a:prstGeom>
        </p:spPr>
      </p:pic>
    </p:spTree>
    <p:extLst>
      <p:ext uri="{BB962C8B-B14F-4D97-AF65-F5344CB8AC3E}">
        <p14:creationId xmlns:p14="http://schemas.microsoft.com/office/powerpoint/2010/main" val="4128445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2788" y="284236"/>
            <a:ext cx="8295363" cy="732173"/>
          </a:xfrm>
        </p:spPr>
        <p:txBody>
          <a:bodyPr/>
          <a:lstStyle/>
          <a:p>
            <a:pPr lvl="0" defTabSz="914294" fontAlgn="auto">
              <a:spcBef>
                <a:spcPts val="0"/>
              </a:spcBef>
              <a:defRPr/>
            </a:pPr>
            <a:r>
              <a:rPr lang="de-DE" sz="2200" kern="0" dirty="0" smtClean="0">
                <a:solidFill>
                  <a:srgbClr val="FFFFFF"/>
                </a:solidFill>
                <a:latin typeface="Arial"/>
                <a:ea typeface="Calibri"/>
                <a:cs typeface="Times New Roman"/>
              </a:rPr>
              <a:t>Betrieb möchte Asylbewerber/in </a:t>
            </a:r>
            <a:r>
              <a:rPr lang="de-DE" sz="2200" kern="0" dirty="0">
                <a:solidFill>
                  <a:srgbClr val="FFFFFF"/>
                </a:solidFill>
                <a:latin typeface="Arial"/>
                <a:ea typeface="Calibri"/>
                <a:cs typeface="Times New Roman"/>
              </a:rPr>
              <a:t>oder Geduldete/</a:t>
            </a:r>
            <a:r>
              <a:rPr lang="de-DE" sz="2200" kern="0" dirty="0" smtClean="0">
                <a:solidFill>
                  <a:srgbClr val="FFFFFF"/>
                </a:solidFill>
                <a:latin typeface="Arial"/>
                <a:ea typeface="Calibri"/>
                <a:cs typeface="Times New Roman"/>
              </a:rPr>
              <a:t>n, </a:t>
            </a:r>
            <a:br>
              <a:rPr lang="de-DE" sz="2200" kern="0" dirty="0" smtClean="0">
                <a:solidFill>
                  <a:srgbClr val="FFFFFF"/>
                </a:solidFill>
                <a:latin typeface="Arial"/>
                <a:ea typeface="Calibri"/>
                <a:cs typeface="Times New Roman"/>
              </a:rPr>
            </a:br>
            <a:r>
              <a:rPr lang="de-DE" sz="2200" kern="0" dirty="0" smtClean="0">
                <a:solidFill>
                  <a:srgbClr val="FFFFFF"/>
                </a:solidFill>
                <a:latin typeface="Arial"/>
                <a:ea typeface="Calibri"/>
                <a:cs typeface="Times New Roman"/>
              </a:rPr>
              <a:t>einstellen.</a:t>
            </a:r>
            <a:endParaRPr lang="de-DE" sz="2200" kern="0" dirty="0">
              <a:solidFill>
                <a:prstClr val="black"/>
              </a:solidFill>
              <a:latin typeface="Arial"/>
              <a:ea typeface="Calibri"/>
              <a:cs typeface="Times New Roman"/>
            </a:endParaRPr>
          </a:p>
        </p:txBody>
      </p:sp>
      <p:sp>
        <p:nvSpPr>
          <p:cNvPr id="5" name="Fußzeilenplatzhalter 4"/>
          <p:cNvSpPr>
            <a:spLocks noGrp="1"/>
          </p:cNvSpPr>
          <p:nvPr>
            <p:ph type="ftr" sz="quarter" idx="3"/>
          </p:nvPr>
        </p:nvSpPr>
        <p:spPr/>
        <p:txBody>
          <a:bodyPr/>
          <a:lstStyle/>
          <a:p>
            <a:r>
              <a:rPr lang="de-DE" dirty="0" smtClean="0"/>
              <a:t>Beschäftigung geflüchteter Menschen - Informationen für Arbeitgeber</a:t>
            </a:r>
            <a:endParaRPr lang="de-DE" dirty="0"/>
          </a:p>
        </p:txBody>
      </p:sp>
      <p:sp>
        <p:nvSpPr>
          <p:cNvPr id="3" name="Textfeld 2"/>
          <p:cNvSpPr txBox="1"/>
          <p:nvPr/>
        </p:nvSpPr>
        <p:spPr>
          <a:xfrm>
            <a:off x="630156" y="5039654"/>
            <a:ext cx="1503321" cy="1064394"/>
          </a:xfrm>
          <a:prstGeom prst="rect">
            <a:avLst/>
          </a:prstGeom>
          <a:noFill/>
        </p:spPr>
        <p:txBody>
          <a:bodyPr wrap="square" rtlCol="0">
            <a:spAutoFit/>
          </a:bodyPr>
          <a:lstStyle/>
          <a:p>
            <a:r>
              <a:rPr lang="de-DE" sz="1000" dirty="0"/>
              <a:t>* Mit Vollmacht der </a:t>
            </a:r>
            <a:r>
              <a:rPr lang="de-DE" sz="1000" dirty="0" smtClean="0"/>
              <a:t>Asylbewerberin / </a:t>
            </a:r>
            <a:r>
              <a:rPr lang="de-DE" sz="1000" dirty="0"/>
              <a:t>des Asylbewerbers bzw. der/des </a:t>
            </a:r>
            <a:r>
              <a:rPr lang="de-DE" sz="1000" dirty="0" smtClean="0"/>
              <a:t>Geduldeten kann auch der Arbeitgeber den Antrag stellen.</a:t>
            </a:r>
            <a:endParaRPr lang="de-DE" sz="1000" dirty="0"/>
          </a:p>
        </p:txBody>
      </p:sp>
      <p:grpSp>
        <p:nvGrpSpPr>
          <p:cNvPr id="126" name="Gruppierung 125"/>
          <p:cNvGrpSpPr/>
          <p:nvPr/>
        </p:nvGrpSpPr>
        <p:grpSpPr>
          <a:xfrm>
            <a:off x="2596920" y="1528932"/>
            <a:ext cx="6436494" cy="830997"/>
            <a:chOff x="649699" y="1469670"/>
            <a:chExt cx="6436494" cy="830997"/>
          </a:xfrm>
        </p:grpSpPr>
        <p:sp>
          <p:nvSpPr>
            <p:cNvPr id="9" name="Textfeld 8"/>
            <p:cNvSpPr txBox="1"/>
            <p:nvPr/>
          </p:nvSpPr>
          <p:spPr>
            <a:xfrm>
              <a:off x="1039965" y="1469670"/>
              <a:ext cx="6046228" cy="830997"/>
            </a:xfrm>
            <a:prstGeom prst="rect">
              <a:avLst/>
            </a:prstGeom>
            <a:noFill/>
          </p:spPr>
          <p:txBody>
            <a:bodyPr wrap="square" rtlCol="0">
              <a:spAutoFit/>
            </a:bodyPr>
            <a:lstStyle/>
            <a:p>
              <a:pPr lvl="0">
                <a:lnSpc>
                  <a:spcPct val="100000"/>
                </a:lnSpc>
              </a:pPr>
              <a:r>
                <a:rPr lang="de-DE" sz="1600" dirty="0" smtClean="0"/>
                <a:t>Die Asylbewerberin / der Asylbewerber </a:t>
              </a:r>
              <a:r>
                <a:rPr lang="de-DE" sz="1600" dirty="0"/>
                <a:t>oder der Geduldete* wendet sich an die </a:t>
              </a:r>
              <a:r>
                <a:rPr lang="de-DE" sz="1600" dirty="0" smtClean="0"/>
                <a:t>Ausländerbehörde </a:t>
              </a:r>
              <a:r>
                <a:rPr lang="de-DE" sz="1600" dirty="0"/>
                <a:t>Ihrer Kommune und beantragt eine </a:t>
              </a:r>
              <a:r>
                <a:rPr lang="de-DE" sz="1600" dirty="0" smtClean="0"/>
                <a:t>Erlaubnis </a:t>
              </a:r>
              <a:r>
                <a:rPr lang="de-DE" sz="1600" dirty="0"/>
                <a:t>zur Beschäftigung.</a:t>
              </a:r>
            </a:p>
          </p:txBody>
        </p:sp>
        <p:grpSp>
          <p:nvGrpSpPr>
            <p:cNvPr id="17" name="Gruppierung 16"/>
            <p:cNvGrpSpPr/>
            <p:nvPr/>
          </p:nvGrpSpPr>
          <p:grpSpPr>
            <a:xfrm>
              <a:off x="649699" y="1560290"/>
              <a:ext cx="341980" cy="341980"/>
              <a:chOff x="696055" y="1562800"/>
              <a:chExt cx="341980" cy="341980"/>
            </a:xfrm>
          </p:grpSpPr>
          <p:sp>
            <p:nvSpPr>
              <p:cNvPr id="15" name="Oval 14"/>
              <p:cNvSpPr/>
              <p:nvPr/>
            </p:nvSpPr>
            <p:spPr>
              <a:xfrm rot="5400000" flipH="1">
                <a:off x="696055" y="1562800"/>
                <a:ext cx="341980" cy="341980"/>
              </a:xfrm>
              <a:prstGeom prst="ellipse">
                <a:avLst/>
              </a:prstGeom>
              <a:solidFill>
                <a:srgbClr val="E2001A"/>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6" name="Titel 8"/>
              <p:cNvSpPr txBox="1">
                <a:spLocks/>
              </p:cNvSpPr>
              <p:nvPr/>
            </p:nvSpPr>
            <p:spPr>
              <a:xfrm>
                <a:off x="708306" y="1575130"/>
                <a:ext cx="305306" cy="299079"/>
              </a:xfrm>
              <a:prstGeom prst="rect">
                <a:avLst/>
              </a:prstGeom>
            </p:spPr>
            <p:txBody>
              <a:bodyPr wrap="square" lIns="0" tIns="0" rIns="0" bIns="0" anchor="t">
                <a:noAutofit/>
              </a:bodyPr>
              <a:lstStyle>
                <a:lvl1pPr algn="l" defTabSz="917575" rtl="0" fontAlgn="base">
                  <a:lnSpc>
                    <a:spcPct val="100000"/>
                  </a:lnSpc>
                  <a:spcBef>
                    <a:spcPct val="0"/>
                  </a:spcBef>
                  <a:spcAft>
                    <a:spcPts val="0"/>
                  </a:spcAft>
                  <a:defRPr lang="de-DE" sz="2400" b="1" kern="1200" baseline="0" dirty="0">
                    <a:solidFill>
                      <a:schemeClr val="bg1"/>
                    </a:solidFill>
                    <a:latin typeface="Arial" pitchFamily="34" charset="0"/>
                    <a:ea typeface="+mj-ea"/>
                    <a:cs typeface="Arial" pitchFamily="34" charset="0"/>
                  </a:defRPr>
                </a:lvl1pPr>
                <a:lvl2pPr algn="l" defTabSz="917575" rtl="0" fontAlgn="base">
                  <a:lnSpc>
                    <a:spcPct val="90000"/>
                  </a:lnSpc>
                  <a:spcBef>
                    <a:spcPct val="0"/>
                  </a:spcBef>
                  <a:spcAft>
                    <a:spcPct val="0"/>
                  </a:spcAft>
                  <a:defRPr sz="2400" b="1">
                    <a:solidFill>
                      <a:schemeClr val="tx2"/>
                    </a:solidFill>
                    <a:latin typeface="Arial" charset="0"/>
                  </a:defRPr>
                </a:lvl2pPr>
                <a:lvl3pPr algn="l" defTabSz="917575" rtl="0" fontAlgn="base">
                  <a:lnSpc>
                    <a:spcPct val="90000"/>
                  </a:lnSpc>
                  <a:spcBef>
                    <a:spcPct val="0"/>
                  </a:spcBef>
                  <a:spcAft>
                    <a:spcPct val="0"/>
                  </a:spcAft>
                  <a:defRPr sz="2400" b="1">
                    <a:solidFill>
                      <a:schemeClr val="tx2"/>
                    </a:solidFill>
                    <a:latin typeface="Arial" charset="0"/>
                  </a:defRPr>
                </a:lvl3pPr>
                <a:lvl4pPr algn="l" defTabSz="917575" rtl="0" fontAlgn="base">
                  <a:lnSpc>
                    <a:spcPct val="90000"/>
                  </a:lnSpc>
                  <a:spcBef>
                    <a:spcPct val="0"/>
                  </a:spcBef>
                  <a:spcAft>
                    <a:spcPct val="0"/>
                  </a:spcAft>
                  <a:defRPr sz="2400" b="1">
                    <a:solidFill>
                      <a:schemeClr val="tx2"/>
                    </a:solidFill>
                    <a:latin typeface="Arial" charset="0"/>
                  </a:defRPr>
                </a:lvl4pPr>
                <a:lvl5pPr algn="l" defTabSz="917575" rtl="0" fontAlgn="base">
                  <a:lnSpc>
                    <a:spcPct val="90000"/>
                  </a:lnSpc>
                  <a:spcBef>
                    <a:spcPct val="0"/>
                  </a:spcBef>
                  <a:spcAft>
                    <a:spcPct val="0"/>
                  </a:spcAft>
                  <a:defRPr sz="2400" b="1">
                    <a:solidFill>
                      <a:schemeClr val="tx2"/>
                    </a:solidFill>
                    <a:latin typeface="Arial" charset="0"/>
                  </a:defRPr>
                </a:lvl5pPr>
                <a:lvl6pPr marL="457200" algn="l" defTabSz="917575" rtl="0" fontAlgn="base">
                  <a:lnSpc>
                    <a:spcPct val="90000"/>
                  </a:lnSpc>
                  <a:spcBef>
                    <a:spcPct val="0"/>
                  </a:spcBef>
                  <a:spcAft>
                    <a:spcPct val="0"/>
                  </a:spcAft>
                  <a:defRPr sz="2400" b="1">
                    <a:solidFill>
                      <a:schemeClr val="tx2"/>
                    </a:solidFill>
                    <a:latin typeface="Arial" charset="0"/>
                  </a:defRPr>
                </a:lvl6pPr>
                <a:lvl7pPr marL="914400" algn="l" defTabSz="917575" rtl="0" fontAlgn="base">
                  <a:lnSpc>
                    <a:spcPct val="90000"/>
                  </a:lnSpc>
                  <a:spcBef>
                    <a:spcPct val="0"/>
                  </a:spcBef>
                  <a:spcAft>
                    <a:spcPct val="0"/>
                  </a:spcAft>
                  <a:defRPr sz="2400" b="1">
                    <a:solidFill>
                      <a:schemeClr val="tx2"/>
                    </a:solidFill>
                    <a:latin typeface="Arial" charset="0"/>
                  </a:defRPr>
                </a:lvl7pPr>
                <a:lvl8pPr marL="1371600" algn="l" defTabSz="917575" rtl="0" fontAlgn="base">
                  <a:lnSpc>
                    <a:spcPct val="90000"/>
                  </a:lnSpc>
                  <a:spcBef>
                    <a:spcPct val="0"/>
                  </a:spcBef>
                  <a:spcAft>
                    <a:spcPct val="0"/>
                  </a:spcAft>
                  <a:defRPr sz="2400" b="1">
                    <a:solidFill>
                      <a:schemeClr val="tx2"/>
                    </a:solidFill>
                    <a:latin typeface="Arial" charset="0"/>
                  </a:defRPr>
                </a:lvl8pPr>
                <a:lvl9pPr marL="1828800" algn="l" defTabSz="917575" rtl="0" fontAlgn="base">
                  <a:lnSpc>
                    <a:spcPct val="90000"/>
                  </a:lnSpc>
                  <a:spcBef>
                    <a:spcPct val="0"/>
                  </a:spcBef>
                  <a:spcAft>
                    <a:spcPct val="0"/>
                  </a:spcAft>
                  <a:defRPr sz="2400" b="1">
                    <a:solidFill>
                      <a:schemeClr val="tx2"/>
                    </a:solidFill>
                    <a:latin typeface="Arial" charset="0"/>
                  </a:defRPr>
                </a:lvl9pPr>
              </a:lstStyle>
              <a:p>
                <a:pPr algn="ctr"/>
                <a:r>
                  <a:rPr lang="de-DE" sz="2000" b="0" dirty="0" smtClean="0"/>
                  <a:t>1 </a:t>
                </a:r>
                <a:endParaRPr lang="de-DE" sz="2000" b="0" dirty="0"/>
              </a:p>
            </p:txBody>
          </p:sp>
        </p:grpSp>
      </p:grpSp>
      <p:grpSp>
        <p:nvGrpSpPr>
          <p:cNvPr id="127" name="Gruppierung 126"/>
          <p:cNvGrpSpPr/>
          <p:nvPr/>
        </p:nvGrpSpPr>
        <p:grpSpPr>
          <a:xfrm>
            <a:off x="2596920" y="2613469"/>
            <a:ext cx="6055514" cy="584776"/>
            <a:chOff x="649699" y="2327564"/>
            <a:chExt cx="6055514" cy="584776"/>
          </a:xfrm>
        </p:grpSpPr>
        <p:sp>
          <p:nvSpPr>
            <p:cNvPr id="19" name="Textfeld 18"/>
            <p:cNvSpPr txBox="1"/>
            <p:nvPr/>
          </p:nvSpPr>
          <p:spPr>
            <a:xfrm>
              <a:off x="1039964" y="2327564"/>
              <a:ext cx="5665249" cy="584776"/>
            </a:xfrm>
            <a:prstGeom prst="rect">
              <a:avLst/>
            </a:prstGeom>
            <a:noFill/>
          </p:spPr>
          <p:txBody>
            <a:bodyPr wrap="square" rtlCol="0">
              <a:spAutoFit/>
            </a:bodyPr>
            <a:lstStyle/>
            <a:p>
              <a:pPr lvl="0">
                <a:lnSpc>
                  <a:spcPct val="100000"/>
                </a:lnSpc>
              </a:pPr>
              <a:r>
                <a:rPr lang="de-DE" sz="1600" dirty="0" smtClean="0"/>
                <a:t>Die </a:t>
              </a:r>
              <a:r>
                <a:rPr lang="de-DE" sz="1600" dirty="0"/>
                <a:t>Ausländerbehörde schaltet die Bundesagentur für Arbeit ein, die eine Arbeitsmarktprüfung durchführt.</a:t>
              </a:r>
            </a:p>
          </p:txBody>
        </p:sp>
        <p:grpSp>
          <p:nvGrpSpPr>
            <p:cNvPr id="114" name="Gruppierung 113"/>
            <p:cNvGrpSpPr/>
            <p:nvPr/>
          </p:nvGrpSpPr>
          <p:grpSpPr>
            <a:xfrm>
              <a:off x="649699" y="2423824"/>
              <a:ext cx="341980" cy="341980"/>
              <a:chOff x="696055" y="1562800"/>
              <a:chExt cx="341980" cy="341980"/>
            </a:xfrm>
          </p:grpSpPr>
          <p:sp>
            <p:nvSpPr>
              <p:cNvPr id="115" name="Oval 114"/>
              <p:cNvSpPr/>
              <p:nvPr/>
            </p:nvSpPr>
            <p:spPr>
              <a:xfrm rot="5400000" flipH="1">
                <a:off x="696055" y="1562800"/>
                <a:ext cx="341980" cy="341980"/>
              </a:xfrm>
              <a:prstGeom prst="ellipse">
                <a:avLst/>
              </a:prstGeom>
              <a:solidFill>
                <a:srgbClr val="E2001A"/>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16" name="Titel 8"/>
              <p:cNvSpPr txBox="1">
                <a:spLocks/>
              </p:cNvSpPr>
              <p:nvPr/>
            </p:nvSpPr>
            <p:spPr>
              <a:xfrm>
                <a:off x="716772" y="1566664"/>
                <a:ext cx="305306" cy="299079"/>
              </a:xfrm>
              <a:prstGeom prst="rect">
                <a:avLst/>
              </a:prstGeom>
            </p:spPr>
            <p:txBody>
              <a:bodyPr wrap="square" lIns="0" tIns="0" rIns="0" bIns="0" anchor="t">
                <a:noAutofit/>
              </a:bodyPr>
              <a:lstStyle>
                <a:lvl1pPr algn="l" defTabSz="917575" rtl="0" fontAlgn="base">
                  <a:lnSpc>
                    <a:spcPct val="100000"/>
                  </a:lnSpc>
                  <a:spcBef>
                    <a:spcPct val="0"/>
                  </a:spcBef>
                  <a:spcAft>
                    <a:spcPts val="0"/>
                  </a:spcAft>
                  <a:defRPr lang="de-DE" sz="2400" b="1" kern="1200" baseline="0" dirty="0">
                    <a:solidFill>
                      <a:schemeClr val="bg1"/>
                    </a:solidFill>
                    <a:latin typeface="Arial" pitchFamily="34" charset="0"/>
                    <a:ea typeface="+mj-ea"/>
                    <a:cs typeface="Arial" pitchFamily="34" charset="0"/>
                  </a:defRPr>
                </a:lvl1pPr>
                <a:lvl2pPr algn="l" defTabSz="917575" rtl="0" fontAlgn="base">
                  <a:lnSpc>
                    <a:spcPct val="90000"/>
                  </a:lnSpc>
                  <a:spcBef>
                    <a:spcPct val="0"/>
                  </a:spcBef>
                  <a:spcAft>
                    <a:spcPct val="0"/>
                  </a:spcAft>
                  <a:defRPr sz="2400" b="1">
                    <a:solidFill>
                      <a:schemeClr val="tx2"/>
                    </a:solidFill>
                    <a:latin typeface="Arial" charset="0"/>
                  </a:defRPr>
                </a:lvl2pPr>
                <a:lvl3pPr algn="l" defTabSz="917575" rtl="0" fontAlgn="base">
                  <a:lnSpc>
                    <a:spcPct val="90000"/>
                  </a:lnSpc>
                  <a:spcBef>
                    <a:spcPct val="0"/>
                  </a:spcBef>
                  <a:spcAft>
                    <a:spcPct val="0"/>
                  </a:spcAft>
                  <a:defRPr sz="2400" b="1">
                    <a:solidFill>
                      <a:schemeClr val="tx2"/>
                    </a:solidFill>
                    <a:latin typeface="Arial" charset="0"/>
                  </a:defRPr>
                </a:lvl3pPr>
                <a:lvl4pPr algn="l" defTabSz="917575" rtl="0" fontAlgn="base">
                  <a:lnSpc>
                    <a:spcPct val="90000"/>
                  </a:lnSpc>
                  <a:spcBef>
                    <a:spcPct val="0"/>
                  </a:spcBef>
                  <a:spcAft>
                    <a:spcPct val="0"/>
                  </a:spcAft>
                  <a:defRPr sz="2400" b="1">
                    <a:solidFill>
                      <a:schemeClr val="tx2"/>
                    </a:solidFill>
                    <a:latin typeface="Arial" charset="0"/>
                  </a:defRPr>
                </a:lvl4pPr>
                <a:lvl5pPr algn="l" defTabSz="917575" rtl="0" fontAlgn="base">
                  <a:lnSpc>
                    <a:spcPct val="90000"/>
                  </a:lnSpc>
                  <a:spcBef>
                    <a:spcPct val="0"/>
                  </a:spcBef>
                  <a:spcAft>
                    <a:spcPct val="0"/>
                  </a:spcAft>
                  <a:defRPr sz="2400" b="1">
                    <a:solidFill>
                      <a:schemeClr val="tx2"/>
                    </a:solidFill>
                    <a:latin typeface="Arial" charset="0"/>
                  </a:defRPr>
                </a:lvl5pPr>
                <a:lvl6pPr marL="457200" algn="l" defTabSz="917575" rtl="0" fontAlgn="base">
                  <a:lnSpc>
                    <a:spcPct val="90000"/>
                  </a:lnSpc>
                  <a:spcBef>
                    <a:spcPct val="0"/>
                  </a:spcBef>
                  <a:spcAft>
                    <a:spcPct val="0"/>
                  </a:spcAft>
                  <a:defRPr sz="2400" b="1">
                    <a:solidFill>
                      <a:schemeClr val="tx2"/>
                    </a:solidFill>
                    <a:latin typeface="Arial" charset="0"/>
                  </a:defRPr>
                </a:lvl6pPr>
                <a:lvl7pPr marL="914400" algn="l" defTabSz="917575" rtl="0" fontAlgn="base">
                  <a:lnSpc>
                    <a:spcPct val="90000"/>
                  </a:lnSpc>
                  <a:spcBef>
                    <a:spcPct val="0"/>
                  </a:spcBef>
                  <a:spcAft>
                    <a:spcPct val="0"/>
                  </a:spcAft>
                  <a:defRPr sz="2400" b="1">
                    <a:solidFill>
                      <a:schemeClr val="tx2"/>
                    </a:solidFill>
                    <a:latin typeface="Arial" charset="0"/>
                  </a:defRPr>
                </a:lvl7pPr>
                <a:lvl8pPr marL="1371600" algn="l" defTabSz="917575" rtl="0" fontAlgn="base">
                  <a:lnSpc>
                    <a:spcPct val="90000"/>
                  </a:lnSpc>
                  <a:spcBef>
                    <a:spcPct val="0"/>
                  </a:spcBef>
                  <a:spcAft>
                    <a:spcPct val="0"/>
                  </a:spcAft>
                  <a:defRPr sz="2400" b="1">
                    <a:solidFill>
                      <a:schemeClr val="tx2"/>
                    </a:solidFill>
                    <a:latin typeface="Arial" charset="0"/>
                  </a:defRPr>
                </a:lvl8pPr>
                <a:lvl9pPr marL="1828800" algn="l" defTabSz="917575" rtl="0" fontAlgn="base">
                  <a:lnSpc>
                    <a:spcPct val="90000"/>
                  </a:lnSpc>
                  <a:spcBef>
                    <a:spcPct val="0"/>
                  </a:spcBef>
                  <a:spcAft>
                    <a:spcPct val="0"/>
                  </a:spcAft>
                  <a:defRPr sz="2400" b="1">
                    <a:solidFill>
                      <a:schemeClr val="tx2"/>
                    </a:solidFill>
                    <a:latin typeface="Arial" charset="0"/>
                  </a:defRPr>
                </a:lvl9pPr>
              </a:lstStyle>
              <a:p>
                <a:pPr algn="ctr"/>
                <a:r>
                  <a:rPr lang="de-DE" sz="2000" b="0" dirty="0" smtClean="0"/>
                  <a:t>2</a:t>
                </a:r>
                <a:endParaRPr lang="de-DE" sz="2000" b="0" dirty="0"/>
              </a:p>
            </p:txBody>
          </p:sp>
        </p:grpSp>
      </p:grpSp>
      <p:grpSp>
        <p:nvGrpSpPr>
          <p:cNvPr id="128" name="Gruppierung 127"/>
          <p:cNvGrpSpPr/>
          <p:nvPr/>
        </p:nvGrpSpPr>
        <p:grpSpPr>
          <a:xfrm>
            <a:off x="2596920" y="3364475"/>
            <a:ext cx="6131711" cy="1692771"/>
            <a:chOff x="649699" y="3098148"/>
            <a:chExt cx="6131711" cy="1692771"/>
          </a:xfrm>
        </p:grpSpPr>
        <p:sp>
          <p:nvSpPr>
            <p:cNvPr id="23" name="Textfeld 22"/>
            <p:cNvSpPr txBox="1"/>
            <p:nvPr/>
          </p:nvSpPr>
          <p:spPr>
            <a:xfrm>
              <a:off x="1039964" y="3098148"/>
              <a:ext cx="5741446" cy="1692771"/>
            </a:xfrm>
            <a:prstGeom prst="rect">
              <a:avLst/>
            </a:prstGeom>
            <a:noFill/>
          </p:spPr>
          <p:txBody>
            <a:bodyPr wrap="square" rtlCol="0">
              <a:spAutoFit/>
            </a:bodyPr>
            <a:lstStyle/>
            <a:p>
              <a:pPr lvl="0">
                <a:lnSpc>
                  <a:spcPct val="100000"/>
                </a:lnSpc>
              </a:pPr>
              <a:r>
                <a:rPr lang="de-DE" sz="1600" dirty="0" smtClean="0"/>
                <a:t>Wenn bevorrechtigte </a:t>
              </a:r>
              <a:r>
                <a:rPr lang="de-DE" sz="1600" dirty="0"/>
                <a:t>Bewerber/innen </a:t>
              </a:r>
              <a:r>
                <a:rPr lang="de-DE" sz="1600" dirty="0" smtClean="0"/>
                <a:t>nicht vorhanden sind und ausländische </a:t>
              </a:r>
              <a:r>
                <a:rPr lang="de-DE" sz="1600" dirty="0"/>
                <a:t>Arbeitnehmer/innen </a:t>
              </a:r>
              <a:r>
                <a:rPr lang="de-DE" sz="1600" dirty="0" smtClean="0"/>
                <a:t>nicht </a:t>
              </a:r>
              <a:r>
                <a:rPr lang="de-DE" sz="1600" dirty="0"/>
                <a:t>zu ungünstigeren Arbeitsbedingungen beschäftigt </a:t>
              </a:r>
              <a:r>
                <a:rPr lang="de-DE" sz="1600" dirty="0" smtClean="0"/>
                <a:t>werden als </a:t>
              </a:r>
              <a:r>
                <a:rPr lang="de-DE" sz="1600" dirty="0"/>
                <a:t>vergleichbare inländische </a:t>
              </a:r>
              <a:r>
                <a:rPr lang="de-DE" sz="1600" dirty="0" smtClean="0"/>
                <a:t>Arbeitnehmer/innen, dann kann eine Einstellung erfolgen.</a:t>
              </a:r>
            </a:p>
            <a:p>
              <a:pPr lvl="0">
                <a:lnSpc>
                  <a:spcPct val="100000"/>
                </a:lnSpc>
              </a:pPr>
              <a:endParaRPr lang="de-DE" sz="1600" strike="sngStrike" dirty="0"/>
            </a:p>
          </p:txBody>
        </p:sp>
        <p:grpSp>
          <p:nvGrpSpPr>
            <p:cNvPr id="117" name="Gruppierung 116"/>
            <p:cNvGrpSpPr/>
            <p:nvPr/>
          </p:nvGrpSpPr>
          <p:grpSpPr>
            <a:xfrm>
              <a:off x="649699" y="3278891"/>
              <a:ext cx="341980" cy="341980"/>
              <a:chOff x="696055" y="1562800"/>
              <a:chExt cx="341980" cy="341980"/>
            </a:xfrm>
          </p:grpSpPr>
          <p:sp>
            <p:nvSpPr>
              <p:cNvPr id="118" name="Oval 117"/>
              <p:cNvSpPr/>
              <p:nvPr/>
            </p:nvSpPr>
            <p:spPr>
              <a:xfrm rot="5400000" flipH="1">
                <a:off x="696055" y="1562800"/>
                <a:ext cx="341980" cy="341980"/>
              </a:xfrm>
              <a:prstGeom prst="ellipse">
                <a:avLst/>
              </a:prstGeom>
              <a:solidFill>
                <a:srgbClr val="E2001A"/>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19" name="Titel 8"/>
              <p:cNvSpPr txBox="1">
                <a:spLocks/>
              </p:cNvSpPr>
              <p:nvPr/>
            </p:nvSpPr>
            <p:spPr>
              <a:xfrm>
                <a:off x="716772" y="1566664"/>
                <a:ext cx="305306" cy="299079"/>
              </a:xfrm>
              <a:prstGeom prst="rect">
                <a:avLst/>
              </a:prstGeom>
            </p:spPr>
            <p:txBody>
              <a:bodyPr wrap="square" lIns="0" tIns="0" rIns="0" bIns="0" anchor="t">
                <a:noAutofit/>
              </a:bodyPr>
              <a:lstStyle>
                <a:lvl1pPr algn="l" defTabSz="917575" rtl="0" fontAlgn="base">
                  <a:lnSpc>
                    <a:spcPct val="100000"/>
                  </a:lnSpc>
                  <a:spcBef>
                    <a:spcPct val="0"/>
                  </a:spcBef>
                  <a:spcAft>
                    <a:spcPts val="0"/>
                  </a:spcAft>
                  <a:defRPr lang="de-DE" sz="2400" b="1" kern="1200" baseline="0" dirty="0">
                    <a:solidFill>
                      <a:schemeClr val="bg1"/>
                    </a:solidFill>
                    <a:latin typeface="Arial" pitchFamily="34" charset="0"/>
                    <a:ea typeface="+mj-ea"/>
                    <a:cs typeface="Arial" pitchFamily="34" charset="0"/>
                  </a:defRPr>
                </a:lvl1pPr>
                <a:lvl2pPr algn="l" defTabSz="917575" rtl="0" fontAlgn="base">
                  <a:lnSpc>
                    <a:spcPct val="90000"/>
                  </a:lnSpc>
                  <a:spcBef>
                    <a:spcPct val="0"/>
                  </a:spcBef>
                  <a:spcAft>
                    <a:spcPct val="0"/>
                  </a:spcAft>
                  <a:defRPr sz="2400" b="1">
                    <a:solidFill>
                      <a:schemeClr val="tx2"/>
                    </a:solidFill>
                    <a:latin typeface="Arial" charset="0"/>
                  </a:defRPr>
                </a:lvl2pPr>
                <a:lvl3pPr algn="l" defTabSz="917575" rtl="0" fontAlgn="base">
                  <a:lnSpc>
                    <a:spcPct val="90000"/>
                  </a:lnSpc>
                  <a:spcBef>
                    <a:spcPct val="0"/>
                  </a:spcBef>
                  <a:spcAft>
                    <a:spcPct val="0"/>
                  </a:spcAft>
                  <a:defRPr sz="2400" b="1">
                    <a:solidFill>
                      <a:schemeClr val="tx2"/>
                    </a:solidFill>
                    <a:latin typeface="Arial" charset="0"/>
                  </a:defRPr>
                </a:lvl3pPr>
                <a:lvl4pPr algn="l" defTabSz="917575" rtl="0" fontAlgn="base">
                  <a:lnSpc>
                    <a:spcPct val="90000"/>
                  </a:lnSpc>
                  <a:spcBef>
                    <a:spcPct val="0"/>
                  </a:spcBef>
                  <a:spcAft>
                    <a:spcPct val="0"/>
                  </a:spcAft>
                  <a:defRPr sz="2400" b="1">
                    <a:solidFill>
                      <a:schemeClr val="tx2"/>
                    </a:solidFill>
                    <a:latin typeface="Arial" charset="0"/>
                  </a:defRPr>
                </a:lvl4pPr>
                <a:lvl5pPr algn="l" defTabSz="917575" rtl="0" fontAlgn="base">
                  <a:lnSpc>
                    <a:spcPct val="90000"/>
                  </a:lnSpc>
                  <a:spcBef>
                    <a:spcPct val="0"/>
                  </a:spcBef>
                  <a:spcAft>
                    <a:spcPct val="0"/>
                  </a:spcAft>
                  <a:defRPr sz="2400" b="1">
                    <a:solidFill>
                      <a:schemeClr val="tx2"/>
                    </a:solidFill>
                    <a:latin typeface="Arial" charset="0"/>
                  </a:defRPr>
                </a:lvl5pPr>
                <a:lvl6pPr marL="457200" algn="l" defTabSz="917575" rtl="0" fontAlgn="base">
                  <a:lnSpc>
                    <a:spcPct val="90000"/>
                  </a:lnSpc>
                  <a:spcBef>
                    <a:spcPct val="0"/>
                  </a:spcBef>
                  <a:spcAft>
                    <a:spcPct val="0"/>
                  </a:spcAft>
                  <a:defRPr sz="2400" b="1">
                    <a:solidFill>
                      <a:schemeClr val="tx2"/>
                    </a:solidFill>
                    <a:latin typeface="Arial" charset="0"/>
                  </a:defRPr>
                </a:lvl6pPr>
                <a:lvl7pPr marL="914400" algn="l" defTabSz="917575" rtl="0" fontAlgn="base">
                  <a:lnSpc>
                    <a:spcPct val="90000"/>
                  </a:lnSpc>
                  <a:spcBef>
                    <a:spcPct val="0"/>
                  </a:spcBef>
                  <a:spcAft>
                    <a:spcPct val="0"/>
                  </a:spcAft>
                  <a:defRPr sz="2400" b="1">
                    <a:solidFill>
                      <a:schemeClr val="tx2"/>
                    </a:solidFill>
                    <a:latin typeface="Arial" charset="0"/>
                  </a:defRPr>
                </a:lvl7pPr>
                <a:lvl8pPr marL="1371600" algn="l" defTabSz="917575" rtl="0" fontAlgn="base">
                  <a:lnSpc>
                    <a:spcPct val="90000"/>
                  </a:lnSpc>
                  <a:spcBef>
                    <a:spcPct val="0"/>
                  </a:spcBef>
                  <a:spcAft>
                    <a:spcPct val="0"/>
                  </a:spcAft>
                  <a:defRPr sz="2400" b="1">
                    <a:solidFill>
                      <a:schemeClr val="tx2"/>
                    </a:solidFill>
                    <a:latin typeface="Arial" charset="0"/>
                  </a:defRPr>
                </a:lvl8pPr>
                <a:lvl9pPr marL="1828800" algn="l" defTabSz="917575" rtl="0" fontAlgn="base">
                  <a:lnSpc>
                    <a:spcPct val="90000"/>
                  </a:lnSpc>
                  <a:spcBef>
                    <a:spcPct val="0"/>
                  </a:spcBef>
                  <a:spcAft>
                    <a:spcPct val="0"/>
                  </a:spcAft>
                  <a:defRPr sz="2400" b="1">
                    <a:solidFill>
                      <a:schemeClr val="tx2"/>
                    </a:solidFill>
                    <a:latin typeface="Arial" charset="0"/>
                  </a:defRPr>
                </a:lvl9pPr>
              </a:lstStyle>
              <a:p>
                <a:pPr algn="ctr"/>
                <a:r>
                  <a:rPr lang="de-DE" sz="2000" b="0" dirty="0" smtClean="0"/>
                  <a:t>3</a:t>
                </a:r>
                <a:endParaRPr lang="de-DE" sz="2000" b="0" dirty="0"/>
              </a:p>
            </p:txBody>
          </p:sp>
        </p:grpSp>
      </p:grpSp>
      <p:grpSp>
        <p:nvGrpSpPr>
          <p:cNvPr id="132" name="Gruppierung 131"/>
          <p:cNvGrpSpPr/>
          <p:nvPr/>
        </p:nvGrpSpPr>
        <p:grpSpPr>
          <a:xfrm>
            <a:off x="2596920" y="4782543"/>
            <a:ext cx="6199440" cy="584776"/>
            <a:chOff x="1513249" y="4470926"/>
            <a:chExt cx="6199440" cy="584776"/>
          </a:xfrm>
        </p:grpSpPr>
        <p:sp>
          <p:nvSpPr>
            <p:cNvPr id="27" name="Textfeld 26"/>
            <p:cNvSpPr txBox="1"/>
            <p:nvPr/>
          </p:nvSpPr>
          <p:spPr>
            <a:xfrm>
              <a:off x="1903514" y="4470926"/>
              <a:ext cx="5809175" cy="584776"/>
            </a:xfrm>
            <a:prstGeom prst="rect">
              <a:avLst/>
            </a:prstGeom>
            <a:noFill/>
          </p:spPr>
          <p:txBody>
            <a:bodyPr wrap="square" rtlCol="0">
              <a:spAutoFit/>
            </a:bodyPr>
            <a:lstStyle/>
            <a:p>
              <a:pPr lvl="0">
                <a:lnSpc>
                  <a:spcPct val="100000"/>
                </a:lnSpc>
              </a:pPr>
              <a:r>
                <a:rPr lang="de-DE" sz="1600" dirty="0" smtClean="0"/>
                <a:t>Die </a:t>
              </a:r>
              <a:r>
                <a:rPr lang="de-DE" sz="1600" dirty="0"/>
                <a:t>Bundesagentur für Arbeit </a:t>
              </a:r>
              <a:r>
                <a:rPr lang="de-DE" sz="1600" dirty="0" smtClean="0"/>
                <a:t>informiert die </a:t>
              </a:r>
              <a:r>
                <a:rPr lang="de-DE" sz="1600" dirty="0"/>
                <a:t>Ausländerbehörde über das Ergebnis der Prüfung.</a:t>
              </a:r>
            </a:p>
          </p:txBody>
        </p:sp>
        <p:grpSp>
          <p:nvGrpSpPr>
            <p:cNvPr id="120" name="Gruppierung 119"/>
            <p:cNvGrpSpPr/>
            <p:nvPr/>
          </p:nvGrpSpPr>
          <p:grpSpPr>
            <a:xfrm>
              <a:off x="1513249" y="4591604"/>
              <a:ext cx="341980" cy="341980"/>
              <a:chOff x="696055" y="1562800"/>
              <a:chExt cx="341980" cy="341980"/>
            </a:xfrm>
          </p:grpSpPr>
          <p:sp>
            <p:nvSpPr>
              <p:cNvPr id="121" name="Oval 120"/>
              <p:cNvSpPr/>
              <p:nvPr/>
            </p:nvSpPr>
            <p:spPr>
              <a:xfrm rot="5400000" flipH="1">
                <a:off x="696055" y="1562800"/>
                <a:ext cx="341980" cy="341980"/>
              </a:xfrm>
              <a:prstGeom prst="ellipse">
                <a:avLst/>
              </a:prstGeom>
              <a:solidFill>
                <a:srgbClr val="E2001A"/>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22" name="Titel 8"/>
              <p:cNvSpPr txBox="1">
                <a:spLocks/>
              </p:cNvSpPr>
              <p:nvPr/>
            </p:nvSpPr>
            <p:spPr>
              <a:xfrm>
                <a:off x="716772" y="1566664"/>
                <a:ext cx="305306" cy="299079"/>
              </a:xfrm>
              <a:prstGeom prst="rect">
                <a:avLst/>
              </a:prstGeom>
            </p:spPr>
            <p:txBody>
              <a:bodyPr wrap="square" lIns="0" tIns="0" rIns="0" bIns="0" anchor="t">
                <a:noAutofit/>
              </a:bodyPr>
              <a:lstStyle>
                <a:lvl1pPr algn="l" defTabSz="917575" rtl="0" fontAlgn="base">
                  <a:lnSpc>
                    <a:spcPct val="100000"/>
                  </a:lnSpc>
                  <a:spcBef>
                    <a:spcPct val="0"/>
                  </a:spcBef>
                  <a:spcAft>
                    <a:spcPts val="0"/>
                  </a:spcAft>
                  <a:defRPr lang="de-DE" sz="2400" b="1" kern="1200" baseline="0" dirty="0">
                    <a:solidFill>
                      <a:schemeClr val="bg1"/>
                    </a:solidFill>
                    <a:latin typeface="Arial" pitchFamily="34" charset="0"/>
                    <a:ea typeface="+mj-ea"/>
                    <a:cs typeface="Arial" pitchFamily="34" charset="0"/>
                  </a:defRPr>
                </a:lvl1pPr>
                <a:lvl2pPr algn="l" defTabSz="917575" rtl="0" fontAlgn="base">
                  <a:lnSpc>
                    <a:spcPct val="90000"/>
                  </a:lnSpc>
                  <a:spcBef>
                    <a:spcPct val="0"/>
                  </a:spcBef>
                  <a:spcAft>
                    <a:spcPct val="0"/>
                  </a:spcAft>
                  <a:defRPr sz="2400" b="1">
                    <a:solidFill>
                      <a:schemeClr val="tx2"/>
                    </a:solidFill>
                    <a:latin typeface="Arial" charset="0"/>
                  </a:defRPr>
                </a:lvl2pPr>
                <a:lvl3pPr algn="l" defTabSz="917575" rtl="0" fontAlgn="base">
                  <a:lnSpc>
                    <a:spcPct val="90000"/>
                  </a:lnSpc>
                  <a:spcBef>
                    <a:spcPct val="0"/>
                  </a:spcBef>
                  <a:spcAft>
                    <a:spcPct val="0"/>
                  </a:spcAft>
                  <a:defRPr sz="2400" b="1">
                    <a:solidFill>
                      <a:schemeClr val="tx2"/>
                    </a:solidFill>
                    <a:latin typeface="Arial" charset="0"/>
                  </a:defRPr>
                </a:lvl3pPr>
                <a:lvl4pPr algn="l" defTabSz="917575" rtl="0" fontAlgn="base">
                  <a:lnSpc>
                    <a:spcPct val="90000"/>
                  </a:lnSpc>
                  <a:spcBef>
                    <a:spcPct val="0"/>
                  </a:spcBef>
                  <a:spcAft>
                    <a:spcPct val="0"/>
                  </a:spcAft>
                  <a:defRPr sz="2400" b="1">
                    <a:solidFill>
                      <a:schemeClr val="tx2"/>
                    </a:solidFill>
                    <a:latin typeface="Arial" charset="0"/>
                  </a:defRPr>
                </a:lvl4pPr>
                <a:lvl5pPr algn="l" defTabSz="917575" rtl="0" fontAlgn="base">
                  <a:lnSpc>
                    <a:spcPct val="90000"/>
                  </a:lnSpc>
                  <a:spcBef>
                    <a:spcPct val="0"/>
                  </a:spcBef>
                  <a:spcAft>
                    <a:spcPct val="0"/>
                  </a:spcAft>
                  <a:defRPr sz="2400" b="1">
                    <a:solidFill>
                      <a:schemeClr val="tx2"/>
                    </a:solidFill>
                    <a:latin typeface="Arial" charset="0"/>
                  </a:defRPr>
                </a:lvl5pPr>
                <a:lvl6pPr marL="457200" algn="l" defTabSz="917575" rtl="0" fontAlgn="base">
                  <a:lnSpc>
                    <a:spcPct val="90000"/>
                  </a:lnSpc>
                  <a:spcBef>
                    <a:spcPct val="0"/>
                  </a:spcBef>
                  <a:spcAft>
                    <a:spcPct val="0"/>
                  </a:spcAft>
                  <a:defRPr sz="2400" b="1">
                    <a:solidFill>
                      <a:schemeClr val="tx2"/>
                    </a:solidFill>
                    <a:latin typeface="Arial" charset="0"/>
                  </a:defRPr>
                </a:lvl6pPr>
                <a:lvl7pPr marL="914400" algn="l" defTabSz="917575" rtl="0" fontAlgn="base">
                  <a:lnSpc>
                    <a:spcPct val="90000"/>
                  </a:lnSpc>
                  <a:spcBef>
                    <a:spcPct val="0"/>
                  </a:spcBef>
                  <a:spcAft>
                    <a:spcPct val="0"/>
                  </a:spcAft>
                  <a:defRPr sz="2400" b="1">
                    <a:solidFill>
                      <a:schemeClr val="tx2"/>
                    </a:solidFill>
                    <a:latin typeface="Arial" charset="0"/>
                  </a:defRPr>
                </a:lvl7pPr>
                <a:lvl8pPr marL="1371600" algn="l" defTabSz="917575" rtl="0" fontAlgn="base">
                  <a:lnSpc>
                    <a:spcPct val="90000"/>
                  </a:lnSpc>
                  <a:spcBef>
                    <a:spcPct val="0"/>
                  </a:spcBef>
                  <a:spcAft>
                    <a:spcPct val="0"/>
                  </a:spcAft>
                  <a:defRPr sz="2400" b="1">
                    <a:solidFill>
                      <a:schemeClr val="tx2"/>
                    </a:solidFill>
                    <a:latin typeface="Arial" charset="0"/>
                  </a:defRPr>
                </a:lvl8pPr>
                <a:lvl9pPr marL="1828800" algn="l" defTabSz="917575" rtl="0" fontAlgn="base">
                  <a:lnSpc>
                    <a:spcPct val="90000"/>
                  </a:lnSpc>
                  <a:spcBef>
                    <a:spcPct val="0"/>
                  </a:spcBef>
                  <a:spcAft>
                    <a:spcPct val="0"/>
                  </a:spcAft>
                  <a:defRPr sz="2400" b="1">
                    <a:solidFill>
                      <a:schemeClr val="tx2"/>
                    </a:solidFill>
                    <a:latin typeface="Arial" charset="0"/>
                  </a:defRPr>
                </a:lvl9pPr>
              </a:lstStyle>
              <a:p>
                <a:pPr algn="ctr"/>
                <a:r>
                  <a:rPr lang="de-DE" sz="2000" b="0" dirty="0" smtClean="0"/>
                  <a:t>4</a:t>
                </a:r>
                <a:endParaRPr lang="de-DE" sz="2000" b="0" dirty="0"/>
              </a:p>
            </p:txBody>
          </p:sp>
        </p:grpSp>
      </p:grpSp>
      <p:grpSp>
        <p:nvGrpSpPr>
          <p:cNvPr id="131" name="Gruppierung 130"/>
          <p:cNvGrpSpPr/>
          <p:nvPr/>
        </p:nvGrpSpPr>
        <p:grpSpPr>
          <a:xfrm>
            <a:off x="2596920" y="5620857"/>
            <a:ext cx="6072449" cy="584776"/>
            <a:chOff x="1513249" y="5316080"/>
            <a:chExt cx="6072449" cy="584776"/>
          </a:xfrm>
        </p:grpSpPr>
        <p:sp>
          <p:nvSpPr>
            <p:cNvPr id="31" name="Textfeld 30"/>
            <p:cNvSpPr txBox="1"/>
            <p:nvPr/>
          </p:nvSpPr>
          <p:spPr>
            <a:xfrm>
              <a:off x="1903514" y="5316080"/>
              <a:ext cx="5682184" cy="584776"/>
            </a:xfrm>
            <a:prstGeom prst="rect">
              <a:avLst/>
            </a:prstGeom>
            <a:noFill/>
          </p:spPr>
          <p:txBody>
            <a:bodyPr wrap="square" rtlCol="0">
              <a:spAutoFit/>
            </a:bodyPr>
            <a:lstStyle/>
            <a:p>
              <a:pPr lvl="0">
                <a:lnSpc>
                  <a:spcPct val="100000"/>
                </a:lnSpc>
              </a:pPr>
              <a:r>
                <a:rPr lang="de-DE" sz="1600" dirty="0" smtClean="0"/>
                <a:t>Die </a:t>
              </a:r>
              <a:r>
                <a:rPr lang="de-DE" sz="1600" dirty="0"/>
                <a:t>Ausländerbehörde schließt das Verfahren ab und erteilt die Erlaubnis zur Beschäftigung.</a:t>
              </a:r>
            </a:p>
          </p:txBody>
        </p:sp>
        <p:grpSp>
          <p:nvGrpSpPr>
            <p:cNvPr id="123" name="Gruppierung 122"/>
            <p:cNvGrpSpPr/>
            <p:nvPr/>
          </p:nvGrpSpPr>
          <p:grpSpPr>
            <a:xfrm>
              <a:off x="1513249" y="5437725"/>
              <a:ext cx="341980" cy="341980"/>
              <a:chOff x="696055" y="1562800"/>
              <a:chExt cx="341980" cy="341980"/>
            </a:xfrm>
          </p:grpSpPr>
          <p:sp>
            <p:nvSpPr>
              <p:cNvPr id="124" name="Oval 123"/>
              <p:cNvSpPr/>
              <p:nvPr/>
            </p:nvSpPr>
            <p:spPr>
              <a:xfrm rot="5400000" flipH="1">
                <a:off x="696055" y="1562800"/>
                <a:ext cx="341980" cy="341980"/>
              </a:xfrm>
              <a:prstGeom prst="ellipse">
                <a:avLst/>
              </a:prstGeom>
              <a:solidFill>
                <a:srgbClr val="E2001A"/>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25" name="Titel 8"/>
              <p:cNvSpPr txBox="1">
                <a:spLocks/>
              </p:cNvSpPr>
              <p:nvPr/>
            </p:nvSpPr>
            <p:spPr>
              <a:xfrm>
                <a:off x="716772" y="1566664"/>
                <a:ext cx="305306" cy="299079"/>
              </a:xfrm>
              <a:prstGeom prst="rect">
                <a:avLst/>
              </a:prstGeom>
            </p:spPr>
            <p:txBody>
              <a:bodyPr wrap="square" lIns="0" tIns="0" rIns="0" bIns="0" anchor="t">
                <a:noAutofit/>
              </a:bodyPr>
              <a:lstStyle>
                <a:lvl1pPr algn="l" defTabSz="917575" rtl="0" fontAlgn="base">
                  <a:lnSpc>
                    <a:spcPct val="100000"/>
                  </a:lnSpc>
                  <a:spcBef>
                    <a:spcPct val="0"/>
                  </a:spcBef>
                  <a:spcAft>
                    <a:spcPts val="0"/>
                  </a:spcAft>
                  <a:defRPr lang="de-DE" sz="2400" b="1" kern="1200" baseline="0" dirty="0">
                    <a:solidFill>
                      <a:schemeClr val="bg1"/>
                    </a:solidFill>
                    <a:latin typeface="Arial" pitchFamily="34" charset="0"/>
                    <a:ea typeface="+mj-ea"/>
                    <a:cs typeface="Arial" pitchFamily="34" charset="0"/>
                  </a:defRPr>
                </a:lvl1pPr>
                <a:lvl2pPr algn="l" defTabSz="917575" rtl="0" fontAlgn="base">
                  <a:lnSpc>
                    <a:spcPct val="90000"/>
                  </a:lnSpc>
                  <a:spcBef>
                    <a:spcPct val="0"/>
                  </a:spcBef>
                  <a:spcAft>
                    <a:spcPct val="0"/>
                  </a:spcAft>
                  <a:defRPr sz="2400" b="1">
                    <a:solidFill>
                      <a:schemeClr val="tx2"/>
                    </a:solidFill>
                    <a:latin typeface="Arial" charset="0"/>
                  </a:defRPr>
                </a:lvl2pPr>
                <a:lvl3pPr algn="l" defTabSz="917575" rtl="0" fontAlgn="base">
                  <a:lnSpc>
                    <a:spcPct val="90000"/>
                  </a:lnSpc>
                  <a:spcBef>
                    <a:spcPct val="0"/>
                  </a:spcBef>
                  <a:spcAft>
                    <a:spcPct val="0"/>
                  </a:spcAft>
                  <a:defRPr sz="2400" b="1">
                    <a:solidFill>
                      <a:schemeClr val="tx2"/>
                    </a:solidFill>
                    <a:latin typeface="Arial" charset="0"/>
                  </a:defRPr>
                </a:lvl3pPr>
                <a:lvl4pPr algn="l" defTabSz="917575" rtl="0" fontAlgn="base">
                  <a:lnSpc>
                    <a:spcPct val="90000"/>
                  </a:lnSpc>
                  <a:spcBef>
                    <a:spcPct val="0"/>
                  </a:spcBef>
                  <a:spcAft>
                    <a:spcPct val="0"/>
                  </a:spcAft>
                  <a:defRPr sz="2400" b="1">
                    <a:solidFill>
                      <a:schemeClr val="tx2"/>
                    </a:solidFill>
                    <a:latin typeface="Arial" charset="0"/>
                  </a:defRPr>
                </a:lvl4pPr>
                <a:lvl5pPr algn="l" defTabSz="917575" rtl="0" fontAlgn="base">
                  <a:lnSpc>
                    <a:spcPct val="90000"/>
                  </a:lnSpc>
                  <a:spcBef>
                    <a:spcPct val="0"/>
                  </a:spcBef>
                  <a:spcAft>
                    <a:spcPct val="0"/>
                  </a:spcAft>
                  <a:defRPr sz="2400" b="1">
                    <a:solidFill>
                      <a:schemeClr val="tx2"/>
                    </a:solidFill>
                    <a:latin typeface="Arial" charset="0"/>
                  </a:defRPr>
                </a:lvl5pPr>
                <a:lvl6pPr marL="457200" algn="l" defTabSz="917575" rtl="0" fontAlgn="base">
                  <a:lnSpc>
                    <a:spcPct val="90000"/>
                  </a:lnSpc>
                  <a:spcBef>
                    <a:spcPct val="0"/>
                  </a:spcBef>
                  <a:spcAft>
                    <a:spcPct val="0"/>
                  </a:spcAft>
                  <a:defRPr sz="2400" b="1">
                    <a:solidFill>
                      <a:schemeClr val="tx2"/>
                    </a:solidFill>
                    <a:latin typeface="Arial" charset="0"/>
                  </a:defRPr>
                </a:lvl6pPr>
                <a:lvl7pPr marL="914400" algn="l" defTabSz="917575" rtl="0" fontAlgn="base">
                  <a:lnSpc>
                    <a:spcPct val="90000"/>
                  </a:lnSpc>
                  <a:spcBef>
                    <a:spcPct val="0"/>
                  </a:spcBef>
                  <a:spcAft>
                    <a:spcPct val="0"/>
                  </a:spcAft>
                  <a:defRPr sz="2400" b="1">
                    <a:solidFill>
                      <a:schemeClr val="tx2"/>
                    </a:solidFill>
                    <a:latin typeface="Arial" charset="0"/>
                  </a:defRPr>
                </a:lvl7pPr>
                <a:lvl8pPr marL="1371600" algn="l" defTabSz="917575" rtl="0" fontAlgn="base">
                  <a:lnSpc>
                    <a:spcPct val="90000"/>
                  </a:lnSpc>
                  <a:spcBef>
                    <a:spcPct val="0"/>
                  </a:spcBef>
                  <a:spcAft>
                    <a:spcPct val="0"/>
                  </a:spcAft>
                  <a:defRPr sz="2400" b="1">
                    <a:solidFill>
                      <a:schemeClr val="tx2"/>
                    </a:solidFill>
                    <a:latin typeface="Arial" charset="0"/>
                  </a:defRPr>
                </a:lvl8pPr>
                <a:lvl9pPr marL="1828800" algn="l" defTabSz="917575" rtl="0" fontAlgn="base">
                  <a:lnSpc>
                    <a:spcPct val="90000"/>
                  </a:lnSpc>
                  <a:spcBef>
                    <a:spcPct val="0"/>
                  </a:spcBef>
                  <a:spcAft>
                    <a:spcPct val="0"/>
                  </a:spcAft>
                  <a:defRPr sz="2400" b="1">
                    <a:solidFill>
                      <a:schemeClr val="tx2"/>
                    </a:solidFill>
                    <a:latin typeface="Arial" charset="0"/>
                  </a:defRPr>
                </a:lvl9pPr>
              </a:lstStyle>
              <a:p>
                <a:pPr algn="ctr"/>
                <a:r>
                  <a:rPr lang="de-DE" sz="2000" b="0" dirty="0" smtClean="0"/>
                  <a:t>5</a:t>
                </a:r>
                <a:endParaRPr lang="de-DE" sz="2000" b="0" dirty="0"/>
              </a:p>
            </p:txBody>
          </p:sp>
        </p:grpSp>
      </p:grpSp>
      <p:grpSp>
        <p:nvGrpSpPr>
          <p:cNvPr id="157" name="Gruppierung 156"/>
          <p:cNvGrpSpPr/>
          <p:nvPr/>
        </p:nvGrpSpPr>
        <p:grpSpPr>
          <a:xfrm>
            <a:off x="2717644" y="2099572"/>
            <a:ext cx="90000" cy="479437"/>
            <a:chOff x="787355" y="2099572"/>
            <a:chExt cx="90000" cy="479437"/>
          </a:xfrm>
        </p:grpSpPr>
        <p:sp>
          <p:nvSpPr>
            <p:cNvPr id="140" name="Oval 139"/>
            <p:cNvSpPr/>
            <p:nvPr/>
          </p:nvSpPr>
          <p:spPr>
            <a:xfrm>
              <a:off x="787355" y="2099572"/>
              <a:ext cx="90000" cy="9000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54" name="Oval 153"/>
            <p:cNvSpPr/>
            <p:nvPr/>
          </p:nvSpPr>
          <p:spPr>
            <a:xfrm>
              <a:off x="787355" y="2294291"/>
              <a:ext cx="90000" cy="9000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55" name="Oval 154"/>
            <p:cNvSpPr/>
            <p:nvPr/>
          </p:nvSpPr>
          <p:spPr>
            <a:xfrm>
              <a:off x="787355" y="2489009"/>
              <a:ext cx="90000" cy="9000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158" name="Gruppierung 157"/>
          <p:cNvGrpSpPr/>
          <p:nvPr/>
        </p:nvGrpSpPr>
        <p:grpSpPr>
          <a:xfrm>
            <a:off x="2717644" y="3174757"/>
            <a:ext cx="90000" cy="284718"/>
            <a:chOff x="787355" y="2294291"/>
            <a:chExt cx="90000" cy="284718"/>
          </a:xfrm>
        </p:grpSpPr>
        <p:sp>
          <p:nvSpPr>
            <p:cNvPr id="160" name="Oval 159"/>
            <p:cNvSpPr/>
            <p:nvPr/>
          </p:nvSpPr>
          <p:spPr>
            <a:xfrm>
              <a:off x="787355" y="2294291"/>
              <a:ext cx="90000" cy="9000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61" name="Oval 160"/>
            <p:cNvSpPr/>
            <p:nvPr/>
          </p:nvSpPr>
          <p:spPr>
            <a:xfrm>
              <a:off x="787355" y="2489009"/>
              <a:ext cx="90000" cy="9000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162" name="Gruppierung 161"/>
          <p:cNvGrpSpPr/>
          <p:nvPr/>
        </p:nvGrpSpPr>
        <p:grpSpPr>
          <a:xfrm>
            <a:off x="2717644" y="5367455"/>
            <a:ext cx="90000" cy="284718"/>
            <a:chOff x="787355" y="2294291"/>
            <a:chExt cx="90000" cy="284718"/>
          </a:xfrm>
        </p:grpSpPr>
        <p:sp>
          <p:nvSpPr>
            <p:cNvPr id="164" name="Oval 163"/>
            <p:cNvSpPr/>
            <p:nvPr/>
          </p:nvSpPr>
          <p:spPr>
            <a:xfrm>
              <a:off x="787355" y="2294291"/>
              <a:ext cx="90000" cy="9000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65" name="Oval 164"/>
            <p:cNvSpPr/>
            <p:nvPr/>
          </p:nvSpPr>
          <p:spPr>
            <a:xfrm>
              <a:off x="787355" y="2489009"/>
              <a:ext cx="90000" cy="9000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174" name="Gruppierung 173"/>
          <p:cNvGrpSpPr/>
          <p:nvPr/>
        </p:nvGrpSpPr>
        <p:grpSpPr>
          <a:xfrm>
            <a:off x="2717644" y="4080620"/>
            <a:ext cx="90000" cy="674156"/>
            <a:chOff x="787355" y="4072154"/>
            <a:chExt cx="90000" cy="674156"/>
          </a:xfrm>
        </p:grpSpPr>
        <p:grpSp>
          <p:nvGrpSpPr>
            <p:cNvPr id="166" name="Gruppierung 165"/>
            <p:cNvGrpSpPr/>
            <p:nvPr/>
          </p:nvGrpSpPr>
          <p:grpSpPr>
            <a:xfrm>
              <a:off x="787355" y="4072154"/>
              <a:ext cx="90000" cy="479437"/>
              <a:chOff x="787355" y="2099572"/>
              <a:chExt cx="90000" cy="479437"/>
            </a:xfrm>
          </p:grpSpPr>
          <p:sp>
            <p:nvSpPr>
              <p:cNvPr id="167" name="Oval 166"/>
              <p:cNvSpPr/>
              <p:nvPr/>
            </p:nvSpPr>
            <p:spPr>
              <a:xfrm>
                <a:off x="787355" y="2099572"/>
                <a:ext cx="90000" cy="9000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68" name="Oval 167"/>
              <p:cNvSpPr/>
              <p:nvPr/>
            </p:nvSpPr>
            <p:spPr>
              <a:xfrm>
                <a:off x="787355" y="2294291"/>
                <a:ext cx="90000" cy="9000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69" name="Oval 168"/>
              <p:cNvSpPr/>
              <p:nvPr/>
            </p:nvSpPr>
            <p:spPr>
              <a:xfrm>
                <a:off x="787355" y="2489009"/>
                <a:ext cx="90000" cy="9000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170" name="Gruppierung 169"/>
            <p:cNvGrpSpPr/>
            <p:nvPr/>
          </p:nvGrpSpPr>
          <p:grpSpPr>
            <a:xfrm>
              <a:off x="787355" y="4266873"/>
              <a:ext cx="90000" cy="479437"/>
              <a:chOff x="787355" y="2099572"/>
              <a:chExt cx="90000" cy="479437"/>
            </a:xfrm>
          </p:grpSpPr>
          <p:sp>
            <p:nvSpPr>
              <p:cNvPr id="171" name="Oval 170"/>
              <p:cNvSpPr/>
              <p:nvPr/>
            </p:nvSpPr>
            <p:spPr>
              <a:xfrm>
                <a:off x="787355" y="2099572"/>
                <a:ext cx="90000" cy="9000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72" name="Oval 171"/>
              <p:cNvSpPr/>
              <p:nvPr/>
            </p:nvSpPr>
            <p:spPr>
              <a:xfrm>
                <a:off x="787355" y="2294291"/>
                <a:ext cx="90000" cy="9000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73" name="Oval 172"/>
              <p:cNvSpPr/>
              <p:nvPr/>
            </p:nvSpPr>
            <p:spPr>
              <a:xfrm>
                <a:off x="787355" y="2489009"/>
                <a:ext cx="90000" cy="9000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pic>
        <p:nvPicPr>
          <p:cNvPr id="52" name="Bild 51"/>
          <p:cNvPicPr>
            <a:picLocks noChangeAspect="1"/>
          </p:cNvPicPr>
          <p:nvPr/>
        </p:nvPicPr>
        <p:blipFill>
          <a:blip r:embed="rId3"/>
          <a:stretch>
            <a:fillRect/>
          </a:stretch>
        </p:blipFill>
        <p:spPr>
          <a:xfrm>
            <a:off x="526130" y="1533585"/>
            <a:ext cx="1628678" cy="801274"/>
          </a:xfrm>
          <a:prstGeom prst="rect">
            <a:avLst/>
          </a:prstGeom>
        </p:spPr>
      </p:pic>
    </p:spTree>
    <p:extLst>
      <p:ext uri="{BB962C8B-B14F-4D97-AF65-F5344CB8AC3E}">
        <p14:creationId xmlns:p14="http://schemas.microsoft.com/office/powerpoint/2010/main" val="65187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zu tun, bevor Asylbewerber/innen oder Geduldete beschäftigt werden können?				</a:t>
            </a:r>
            <a:endParaRPr lang="de-DE" dirty="0"/>
          </a:p>
        </p:txBody>
      </p:sp>
      <p:sp>
        <p:nvSpPr>
          <p:cNvPr id="3" name="Textplatzhalter 2"/>
          <p:cNvSpPr>
            <a:spLocks noGrp="1"/>
          </p:cNvSpPr>
          <p:nvPr>
            <p:ph type="body" sz="quarter" idx="16"/>
          </p:nvPr>
        </p:nvSpPr>
        <p:spPr>
          <a:xfrm>
            <a:off x="2586357" y="1530000"/>
            <a:ext cx="6102485" cy="3924151"/>
          </a:xfrm>
        </p:spPr>
        <p:txBody>
          <a:bodyPr/>
          <a:lstStyle/>
          <a:p>
            <a:pPr marL="0" indent="0">
              <a:buNone/>
            </a:pPr>
            <a:r>
              <a:rPr lang="de-DE" dirty="0" smtClean="0"/>
              <a:t>Die Asylbewerber/innen / Geduldeten stellen einen Antrag </a:t>
            </a:r>
            <a:r>
              <a:rPr lang="de-DE" dirty="0"/>
              <a:t>auf </a:t>
            </a:r>
            <a:r>
              <a:rPr lang="de-DE" b="1" dirty="0"/>
              <a:t>Erlaubnis zur </a:t>
            </a:r>
            <a:r>
              <a:rPr lang="de-DE" b="1" dirty="0" smtClean="0"/>
              <a:t>Beschäftigung</a:t>
            </a:r>
            <a:r>
              <a:rPr lang="de-DE" dirty="0"/>
              <a:t> </a:t>
            </a:r>
            <a:r>
              <a:rPr lang="de-DE" dirty="0" smtClean="0"/>
              <a:t>bei </a:t>
            </a:r>
            <a:r>
              <a:rPr lang="de-DE" dirty="0"/>
              <a:t>der zuständigen </a:t>
            </a:r>
            <a:r>
              <a:rPr lang="de-DE" dirty="0" smtClean="0"/>
              <a:t>Ausländerbehörde.</a:t>
            </a:r>
            <a:endParaRPr lang="de-DE" dirty="0"/>
          </a:p>
          <a:p>
            <a:endParaRPr lang="de-DE" b="1" dirty="0"/>
          </a:p>
          <a:p>
            <a:pPr marL="0" indent="0">
              <a:spcBef>
                <a:spcPts val="3000"/>
              </a:spcBef>
              <a:spcAft>
                <a:spcPts val="2000"/>
              </a:spcAft>
              <a:buNone/>
            </a:pPr>
            <a:r>
              <a:rPr lang="de-DE" dirty="0">
                <a:solidFill>
                  <a:srgbClr val="E2001A"/>
                </a:solidFill>
              </a:rPr>
              <a:t>Dem Antrag </a:t>
            </a:r>
            <a:r>
              <a:rPr lang="de-DE" dirty="0" smtClean="0">
                <a:solidFill>
                  <a:srgbClr val="E2001A"/>
                </a:solidFill>
              </a:rPr>
              <a:t>wird beigefügt:</a:t>
            </a:r>
            <a:endParaRPr lang="de-DE" dirty="0">
              <a:solidFill>
                <a:srgbClr val="E2001A"/>
              </a:solidFill>
            </a:endParaRPr>
          </a:p>
          <a:p>
            <a:pPr marL="180000" indent="-180000">
              <a:spcAft>
                <a:spcPts val="2000"/>
              </a:spcAft>
              <a:buFont typeface="Arial"/>
              <a:buChar char="•"/>
            </a:pPr>
            <a:r>
              <a:rPr lang="de-DE" sz="1800" dirty="0" smtClean="0"/>
              <a:t>eine </a:t>
            </a:r>
            <a:r>
              <a:rPr lang="de-DE" sz="1800" dirty="0"/>
              <a:t>Kopie des Aufenthaltsdokumentes</a:t>
            </a:r>
          </a:p>
          <a:p>
            <a:pPr marL="180000" indent="-180000">
              <a:spcAft>
                <a:spcPts val="2000"/>
              </a:spcAft>
              <a:buFont typeface="Arial"/>
              <a:buChar char="•"/>
            </a:pPr>
            <a:r>
              <a:rPr lang="de-DE" sz="1800" dirty="0"/>
              <a:t>eine Kopie des </a:t>
            </a:r>
            <a:r>
              <a:rPr lang="de-DE" sz="1800" dirty="0" smtClean="0"/>
              <a:t>Arbeitsvertrages</a:t>
            </a:r>
            <a:endParaRPr lang="de-DE" sz="1800" dirty="0"/>
          </a:p>
          <a:p>
            <a:pPr marL="180000" indent="-180000">
              <a:spcAft>
                <a:spcPts val="2000"/>
              </a:spcAft>
              <a:buFont typeface="Arial"/>
              <a:buChar char="•"/>
            </a:pPr>
            <a:r>
              <a:rPr lang="de-DE" sz="1800" dirty="0"/>
              <a:t>eine Stellenbeschreibung der </a:t>
            </a:r>
            <a:r>
              <a:rPr lang="de-DE" sz="1800" dirty="0" smtClean="0"/>
              <a:t>Tätigkeit</a:t>
            </a:r>
            <a:endParaRPr lang="de-DE" sz="1800" dirty="0"/>
          </a:p>
        </p:txBody>
      </p:sp>
      <p:sp>
        <p:nvSpPr>
          <p:cNvPr id="5" name="Fußzeilenplatzhalter 4"/>
          <p:cNvSpPr>
            <a:spLocks noGrp="1"/>
          </p:cNvSpPr>
          <p:nvPr>
            <p:ph type="ftr" sz="quarter" idx="3"/>
          </p:nvPr>
        </p:nvSpPr>
        <p:spPr/>
        <p:txBody>
          <a:bodyPr/>
          <a:lstStyle/>
          <a:p>
            <a:r>
              <a:rPr lang="de-DE" dirty="0" smtClean="0"/>
              <a:t>Beschäftigung geflüchteter Menschen - Informationen für Arbeitgeber</a:t>
            </a:r>
            <a:endParaRPr lang="de-DE" dirty="0"/>
          </a:p>
        </p:txBody>
      </p:sp>
      <p:pic>
        <p:nvPicPr>
          <p:cNvPr id="7" name="Bild 6"/>
          <p:cNvPicPr>
            <a:picLocks noChangeAspect="1"/>
          </p:cNvPicPr>
          <p:nvPr/>
        </p:nvPicPr>
        <p:blipFill>
          <a:blip r:embed="rId3"/>
          <a:stretch>
            <a:fillRect/>
          </a:stretch>
        </p:blipFill>
        <p:spPr>
          <a:xfrm>
            <a:off x="526130" y="1533585"/>
            <a:ext cx="1628678" cy="801274"/>
          </a:xfrm>
          <a:prstGeom prst="rect">
            <a:avLst/>
          </a:prstGeom>
        </p:spPr>
      </p:pic>
    </p:spTree>
    <p:extLst>
      <p:ext uri="{BB962C8B-B14F-4D97-AF65-F5344CB8AC3E}">
        <p14:creationId xmlns:p14="http://schemas.microsoft.com/office/powerpoint/2010/main" val="3490280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6"/>
          </p:nvPr>
        </p:nvSpPr>
        <p:spPr>
          <a:xfrm>
            <a:off x="2584800" y="1530000"/>
            <a:ext cx="6108408" cy="4196020"/>
          </a:xfrm>
        </p:spPr>
        <p:txBody>
          <a:bodyPr/>
          <a:lstStyle/>
          <a:p>
            <a:pPr marL="0" indent="0">
              <a:buNone/>
            </a:pPr>
            <a:r>
              <a:rPr lang="de-DE" dirty="0" smtClean="0">
                <a:solidFill>
                  <a:srgbClr val="000000"/>
                </a:solidFill>
              </a:rPr>
              <a:t>Bevor die Ausländerbehörde die </a:t>
            </a:r>
            <a:r>
              <a:rPr lang="de-DE" b="1" dirty="0" smtClean="0">
                <a:solidFill>
                  <a:srgbClr val="000000"/>
                </a:solidFill>
              </a:rPr>
              <a:t>Erlaubnis auf Beschäftigung </a:t>
            </a:r>
            <a:r>
              <a:rPr lang="de-DE" dirty="0" smtClean="0">
                <a:solidFill>
                  <a:srgbClr val="000000"/>
                </a:solidFill>
              </a:rPr>
              <a:t>erteilt, holt sie die Zustimmung der Bundesagentur für Arbeit (BA) ein. </a:t>
            </a:r>
          </a:p>
          <a:p>
            <a:pPr marL="0" indent="0">
              <a:buNone/>
            </a:pPr>
            <a:endParaRPr lang="de-DE" dirty="0" smtClean="0">
              <a:solidFill>
                <a:srgbClr val="000000"/>
              </a:solidFill>
            </a:endParaRPr>
          </a:p>
          <a:p>
            <a:pPr marL="0" indent="0">
              <a:spcBef>
                <a:spcPts val="3000"/>
              </a:spcBef>
              <a:spcAft>
                <a:spcPts val="2000"/>
              </a:spcAft>
              <a:buNone/>
            </a:pPr>
            <a:r>
              <a:rPr lang="de-DE" dirty="0" smtClean="0">
                <a:solidFill>
                  <a:srgbClr val="E2001A"/>
                </a:solidFill>
              </a:rPr>
              <a:t>Die BA führt daraufhin eine Arbeitsmarktprüfung durch, diese umfasst: </a:t>
            </a:r>
            <a:endParaRPr lang="de-DE" sz="1800" dirty="0" smtClean="0">
              <a:solidFill>
                <a:srgbClr val="E2001A"/>
              </a:solidFill>
            </a:endParaRPr>
          </a:p>
          <a:p>
            <a:pPr marL="180000" indent="-180000">
              <a:spcAft>
                <a:spcPts val="2000"/>
              </a:spcAft>
              <a:buFont typeface="Arial"/>
              <a:buChar char="•"/>
            </a:pPr>
            <a:r>
              <a:rPr lang="de-DE" sz="1800" b="1" dirty="0" smtClean="0">
                <a:solidFill>
                  <a:srgbClr val="000000"/>
                </a:solidFill>
              </a:rPr>
              <a:t>Prüfung </a:t>
            </a:r>
            <a:r>
              <a:rPr lang="de-DE" sz="1800" b="1" dirty="0">
                <a:solidFill>
                  <a:srgbClr val="000000"/>
                </a:solidFill>
              </a:rPr>
              <a:t>der </a:t>
            </a:r>
            <a:r>
              <a:rPr lang="de-DE" sz="1800" b="1" dirty="0" smtClean="0">
                <a:solidFill>
                  <a:srgbClr val="000000"/>
                </a:solidFill>
              </a:rPr>
              <a:t>Beschäftigungsbedingungen </a:t>
            </a:r>
            <a:endParaRPr lang="de-DE" sz="1800" dirty="0" smtClean="0">
              <a:solidFill>
                <a:srgbClr val="000000"/>
              </a:solidFill>
            </a:endParaRPr>
          </a:p>
          <a:p>
            <a:pPr marL="180000" indent="-180000">
              <a:spcAft>
                <a:spcPts val="2000"/>
              </a:spcAft>
              <a:buFont typeface="Arial"/>
              <a:buChar char="•"/>
            </a:pPr>
            <a:r>
              <a:rPr lang="de-DE" sz="1800" b="1" dirty="0" smtClean="0">
                <a:solidFill>
                  <a:srgbClr val="000000"/>
                </a:solidFill>
              </a:rPr>
              <a:t>Vorrangprüfung </a:t>
            </a:r>
          </a:p>
          <a:p>
            <a:pPr marL="0" indent="0">
              <a:buNone/>
            </a:pPr>
            <a:endParaRPr lang="de-DE" sz="2400" dirty="0">
              <a:solidFill>
                <a:srgbClr val="000000"/>
              </a:solidFill>
            </a:endParaRPr>
          </a:p>
        </p:txBody>
      </p:sp>
      <p:sp>
        <p:nvSpPr>
          <p:cNvPr id="2" name="Titel 1"/>
          <p:cNvSpPr>
            <a:spLocks noGrp="1"/>
          </p:cNvSpPr>
          <p:nvPr>
            <p:ph type="title"/>
          </p:nvPr>
        </p:nvSpPr>
        <p:spPr/>
        <p:txBody>
          <a:bodyPr/>
          <a:lstStyle/>
          <a:p>
            <a:r>
              <a:rPr lang="de-DE" dirty="0" smtClean="0"/>
              <a:t>Warum wird die Bundesagentur für Arbeit vor Erteilung der Erlaubnis auf Beschäftigung beteiligt?</a:t>
            </a:r>
            <a:endParaRPr lang="de-DE" dirty="0"/>
          </a:p>
        </p:txBody>
      </p:sp>
      <p:sp>
        <p:nvSpPr>
          <p:cNvPr id="5" name="Fußzeilenplatzhalter 4"/>
          <p:cNvSpPr>
            <a:spLocks noGrp="1"/>
          </p:cNvSpPr>
          <p:nvPr>
            <p:ph type="ftr" sz="quarter" idx="3"/>
          </p:nvPr>
        </p:nvSpPr>
        <p:spPr/>
        <p:txBody>
          <a:bodyPr/>
          <a:lstStyle/>
          <a:p>
            <a:r>
              <a:rPr lang="de-DE" smtClean="0"/>
              <a:t>Beschäftigung geflüchteter Menschen - Informationen für Arbeitgeber</a:t>
            </a:r>
            <a:endParaRPr lang="de-DE" dirty="0"/>
          </a:p>
        </p:txBody>
      </p:sp>
      <p:pic>
        <p:nvPicPr>
          <p:cNvPr id="6" name="Bild 5"/>
          <p:cNvPicPr>
            <a:picLocks noChangeAspect="1"/>
          </p:cNvPicPr>
          <p:nvPr/>
        </p:nvPicPr>
        <p:blipFill>
          <a:blip r:embed="rId3"/>
          <a:stretch>
            <a:fillRect/>
          </a:stretch>
        </p:blipFill>
        <p:spPr>
          <a:xfrm>
            <a:off x="526130" y="1533585"/>
            <a:ext cx="1628678" cy="801274"/>
          </a:xfrm>
          <a:prstGeom prst="rect">
            <a:avLst/>
          </a:prstGeom>
        </p:spPr>
      </p:pic>
    </p:spTree>
    <p:extLst>
      <p:ext uri="{BB962C8B-B14F-4D97-AF65-F5344CB8AC3E}">
        <p14:creationId xmlns:p14="http://schemas.microsoft.com/office/powerpoint/2010/main" val="1603150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versteht man unter einer Vorrangprüfung?</a:t>
            </a:r>
            <a:endParaRPr lang="de-DE" dirty="0"/>
          </a:p>
        </p:txBody>
      </p:sp>
      <p:sp>
        <p:nvSpPr>
          <p:cNvPr id="3" name="Textplatzhalter 2"/>
          <p:cNvSpPr>
            <a:spLocks noGrp="1"/>
          </p:cNvSpPr>
          <p:nvPr>
            <p:ph type="body" sz="quarter" idx="16"/>
          </p:nvPr>
        </p:nvSpPr>
        <p:spPr>
          <a:xfrm>
            <a:off x="2584800" y="1530000"/>
            <a:ext cx="6118432" cy="4457631"/>
          </a:xfrm>
        </p:spPr>
        <p:txBody>
          <a:bodyPr/>
          <a:lstStyle/>
          <a:p>
            <a:pPr marL="0" indent="0">
              <a:spcAft>
                <a:spcPts val="1500"/>
              </a:spcAft>
              <a:buNone/>
            </a:pPr>
            <a:r>
              <a:rPr lang="de-DE" dirty="0" smtClean="0"/>
              <a:t>Die BA prüft, ob die Stelle mit bevorrechtigten Bewerberinnen oder Bewerbern besetzt werden kann. </a:t>
            </a:r>
          </a:p>
          <a:p>
            <a:pPr marL="0" indent="0">
              <a:spcBef>
                <a:spcPts val="2000"/>
              </a:spcBef>
              <a:spcAft>
                <a:spcPts val="500"/>
              </a:spcAft>
              <a:buNone/>
            </a:pPr>
            <a:r>
              <a:rPr lang="de-DE" sz="1800" dirty="0" smtClean="0">
                <a:solidFill>
                  <a:srgbClr val="E2001A"/>
                </a:solidFill>
              </a:rPr>
              <a:t>Bevorrechtigt sind:</a:t>
            </a:r>
          </a:p>
          <a:p>
            <a:pPr marL="180000" indent="-180000">
              <a:spcAft>
                <a:spcPts val="500"/>
              </a:spcAft>
              <a:buFont typeface="Arial"/>
              <a:buChar char="•"/>
            </a:pPr>
            <a:r>
              <a:rPr lang="de-DE" sz="1600" dirty="0" smtClean="0"/>
              <a:t>Deutsche</a:t>
            </a:r>
          </a:p>
          <a:p>
            <a:pPr marL="180000" indent="-180000">
              <a:spcAft>
                <a:spcPts val="500"/>
              </a:spcAft>
              <a:buFont typeface="Arial"/>
              <a:buChar char="•"/>
            </a:pPr>
            <a:r>
              <a:rPr lang="de-DE" sz="1600" dirty="0" smtClean="0"/>
              <a:t>EU-, EWR- und Schweizer Bürgerinnen und Bürger</a:t>
            </a:r>
          </a:p>
          <a:p>
            <a:pPr marL="180000" indent="-180000">
              <a:spcAft>
                <a:spcPts val="500"/>
              </a:spcAft>
              <a:buFont typeface="Arial"/>
              <a:buChar char="•"/>
            </a:pPr>
            <a:r>
              <a:rPr lang="de-DE" sz="1600" dirty="0" smtClean="0"/>
              <a:t>andere Personen mit </a:t>
            </a:r>
            <a:r>
              <a:rPr lang="de-DE" sz="1600" dirty="0"/>
              <a:t>dauerhaftem Aufenthaltsstatus </a:t>
            </a:r>
            <a:r>
              <a:rPr lang="de-DE" sz="1600" dirty="0" smtClean="0"/>
              <a:t>in Deutschland</a:t>
            </a:r>
          </a:p>
          <a:p>
            <a:pPr marL="0" indent="0">
              <a:spcBef>
                <a:spcPts val="2500"/>
              </a:spcBef>
              <a:spcAft>
                <a:spcPts val="500"/>
              </a:spcAft>
              <a:buNone/>
            </a:pPr>
            <a:r>
              <a:rPr lang="de-DE" sz="1800" dirty="0" smtClean="0">
                <a:solidFill>
                  <a:srgbClr val="E2001A"/>
                </a:solidFill>
              </a:rPr>
              <a:t>Dabei wird das individuelle Anforderungsprofil der zu besetzenden Stelle mit </a:t>
            </a:r>
            <a:endParaRPr lang="de-DE" sz="1800" dirty="0">
              <a:solidFill>
                <a:srgbClr val="E2001A"/>
              </a:solidFill>
            </a:endParaRPr>
          </a:p>
          <a:p>
            <a:pPr marL="180000" indent="-180000">
              <a:spcAft>
                <a:spcPts val="500"/>
              </a:spcAft>
              <a:buFont typeface="Arial"/>
              <a:buChar char="•"/>
            </a:pPr>
            <a:r>
              <a:rPr lang="de-DE" sz="1600" dirty="0" smtClean="0"/>
              <a:t>der fachlichen Eignung und</a:t>
            </a:r>
          </a:p>
          <a:p>
            <a:pPr marL="180000" indent="-180000">
              <a:spcAft>
                <a:spcPts val="2000"/>
              </a:spcAft>
              <a:buFont typeface="Arial"/>
              <a:buChar char="•"/>
            </a:pPr>
            <a:r>
              <a:rPr lang="de-DE" sz="1600" dirty="0" smtClean="0"/>
              <a:t>der Verfügbarkeit</a:t>
            </a:r>
          </a:p>
          <a:p>
            <a:pPr marL="0" indent="0">
              <a:spcAft>
                <a:spcPts val="1500"/>
              </a:spcAft>
              <a:buNone/>
            </a:pPr>
            <a:r>
              <a:rPr lang="de-DE" sz="1800" dirty="0" smtClean="0">
                <a:solidFill>
                  <a:srgbClr val="E2001A"/>
                </a:solidFill>
              </a:rPr>
              <a:t>bevorrechtigter Bewerberinnen und Bewerber abgeglichen.</a:t>
            </a:r>
            <a:endParaRPr lang="de-DE" sz="1800" dirty="0">
              <a:solidFill>
                <a:srgbClr val="E2001A"/>
              </a:solidFill>
            </a:endParaRPr>
          </a:p>
        </p:txBody>
      </p:sp>
      <p:sp>
        <p:nvSpPr>
          <p:cNvPr id="5" name="Fußzeilenplatzhalter 4"/>
          <p:cNvSpPr>
            <a:spLocks noGrp="1"/>
          </p:cNvSpPr>
          <p:nvPr>
            <p:ph type="ftr" sz="quarter" idx="3"/>
          </p:nvPr>
        </p:nvSpPr>
        <p:spPr/>
        <p:txBody>
          <a:bodyPr/>
          <a:lstStyle/>
          <a:p>
            <a:r>
              <a:rPr lang="de-DE" dirty="0" smtClean="0"/>
              <a:t>Beschäftigung geflüchteter Menschen - Informationen für Arbeitgeber</a:t>
            </a:r>
            <a:endParaRPr lang="de-DE" dirty="0"/>
          </a:p>
        </p:txBody>
      </p:sp>
      <p:pic>
        <p:nvPicPr>
          <p:cNvPr id="6" name="Bild 5"/>
          <p:cNvPicPr>
            <a:picLocks noChangeAspect="1"/>
          </p:cNvPicPr>
          <p:nvPr/>
        </p:nvPicPr>
        <p:blipFill>
          <a:blip r:embed="rId3"/>
          <a:stretch>
            <a:fillRect/>
          </a:stretch>
        </p:blipFill>
        <p:spPr>
          <a:xfrm>
            <a:off x="526130" y="1533585"/>
            <a:ext cx="1628678" cy="801274"/>
          </a:xfrm>
          <a:prstGeom prst="rect">
            <a:avLst/>
          </a:prstGeom>
        </p:spPr>
      </p:pic>
    </p:spTree>
    <p:extLst>
      <p:ext uri="{BB962C8B-B14F-4D97-AF65-F5344CB8AC3E}">
        <p14:creationId xmlns:p14="http://schemas.microsoft.com/office/powerpoint/2010/main" val="3119366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Welchen Einfluss hat die Aufenthaltsdauer auf die Zustimmungspflicht der BA?</a:t>
            </a:r>
            <a:endParaRPr lang="de-DE" dirty="0"/>
          </a:p>
        </p:txBody>
      </p:sp>
      <p:sp>
        <p:nvSpPr>
          <p:cNvPr id="3" name="Textplatzhalter 2"/>
          <p:cNvSpPr>
            <a:spLocks noGrp="1"/>
          </p:cNvSpPr>
          <p:nvPr>
            <p:ph type="body" sz="quarter" idx="16"/>
          </p:nvPr>
        </p:nvSpPr>
        <p:spPr>
          <a:xfrm>
            <a:off x="696842" y="2901495"/>
            <a:ext cx="2334049" cy="2698175"/>
          </a:xfrm>
        </p:spPr>
        <p:txBody>
          <a:bodyPr/>
          <a:lstStyle/>
          <a:p>
            <a:pPr marL="0" indent="0">
              <a:spcAft>
                <a:spcPts val="2500"/>
              </a:spcAft>
              <a:buClr>
                <a:schemeClr val="accent1"/>
              </a:buClr>
              <a:buSzPct val="110000"/>
              <a:buNone/>
            </a:pPr>
            <a:r>
              <a:rPr lang="de-DE" sz="2800" b="1" dirty="0" smtClean="0">
                <a:solidFill>
                  <a:schemeClr val="bg2">
                    <a:lumMod val="75000"/>
                  </a:schemeClr>
                </a:solidFill>
              </a:rPr>
              <a:t>&lt;</a:t>
            </a:r>
            <a:r>
              <a:rPr lang="de-DE" sz="1800" b="1" dirty="0" smtClean="0">
                <a:solidFill>
                  <a:srgbClr val="E2001A"/>
                </a:solidFill>
              </a:rPr>
              <a:t> </a:t>
            </a:r>
            <a:r>
              <a:rPr lang="de-DE" sz="4200" b="1" dirty="0" smtClean="0">
                <a:solidFill>
                  <a:srgbClr val="E2001A"/>
                </a:solidFill>
              </a:rPr>
              <a:t>15</a:t>
            </a:r>
            <a:r>
              <a:rPr lang="de-DE" sz="2400" b="1" dirty="0" smtClean="0">
                <a:solidFill>
                  <a:srgbClr val="E2001A"/>
                </a:solidFill>
              </a:rPr>
              <a:t> </a:t>
            </a:r>
            <a:r>
              <a:rPr lang="de-DE" sz="1800" b="1" dirty="0">
                <a:solidFill>
                  <a:srgbClr val="E2001A"/>
                </a:solidFill>
              </a:rPr>
              <a:t>Monate </a:t>
            </a:r>
            <a:r>
              <a:rPr lang="de-DE" sz="1200" dirty="0">
                <a:solidFill>
                  <a:srgbClr val="595959"/>
                </a:solidFill>
              </a:rPr>
              <a:t>durchgängiger </a:t>
            </a:r>
            <a:r>
              <a:rPr lang="de-DE" sz="1200" dirty="0" smtClean="0">
                <a:solidFill>
                  <a:srgbClr val="595959"/>
                </a:solidFill>
              </a:rPr>
              <a:t>Aufenthalt </a:t>
            </a:r>
            <a:br>
              <a:rPr lang="de-DE" sz="1200" dirty="0" smtClean="0">
                <a:solidFill>
                  <a:srgbClr val="595959"/>
                </a:solidFill>
              </a:rPr>
            </a:br>
            <a:r>
              <a:rPr lang="de-DE" sz="1200" dirty="0" smtClean="0">
                <a:solidFill>
                  <a:srgbClr val="595959"/>
                </a:solidFill>
              </a:rPr>
              <a:t>in Deutschland:</a:t>
            </a:r>
          </a:p>
          <a:p>
            <a:pPr marL="180000" indent="-180000">
              <a:spcAft>
                <a:spcPts val="1500"/>
              </a:spcAft>
              <a:buFont typeface="Arial"/>
              <a:buChar char="•"/>
            </a:pPr>
            <a:r>
              <a:rPr lang="de-DE" sz="1400" dirty="0" smtClean="0"/>
              <a:t>Vorrangprüfung </a:t>
            </a:r>
            <a:r>
              <a:rPr lang="de-DE" sz="1400" dirty="0" smtClean="0">
                <a:solidFill>
                  <a:srgbClr val="E2001A"/>
                </a:solidFill>
              </a:rPr>
              <a:t>erforderlich</a:t>
            </a:r>
          </a:p>
          <a:p>
            <a:pPr marL="180000" indent="-180000">
              <a:spcAft>
                <a:spcPts val="2000"/>
              </a:spcAft>
              <a:buFont typeface="Arial"/>
              <a:buChar char="•"/>
            </a:pPr>
            <a:r>
              <a:rPr lang="de-DE" sz="1400" dirty="0"/>
              <a:t>Prüfung der </a:t>
            </a:r>
            <a:r>
              <a:rPr lang="de-DE" sz="1400" dirty="0" err="1" smtClean="0"/>
              <a:t>Beschäf</a:t>
            </a:r>
            <a:r>
              <a:rPr lang="de-DE" sz="1400" dirty="0" smtClean="0"/>
              <a:t>-</a:t>
            </a:r>
            <a:br>
              <a:rPr lang="de-DE" sz="1400" dirty="0" smtClean="0"/>
            </a:br>
            <a:r>
              <a:rPr lang="de-DE" sz="1400" dirty="0" err="1" smtClean="0"/>
              <a:t>tigungsbedingungen</a:t>
            </a:r>
            <a:r>
              <a:rPr lang="de-DE" sz="1400" dirty="0" smtClean="0"/>
              <a:t> </a:t>
            </a:r>
            <a:r>
              <a:rPr lang="de-DE" sz="1400" dirty="0" smtClean="0">
                <a:solidFill>
                  <a:srgbClr val="E2001A"/>
                </a:solidFill>
              </a:rPr>
              <a:t>erforderlich</a:t>
            </a:r>
          </a:p>
        </p:txBody>
      </p:sp>
      <p:sp>
        <p:nvSpPr>
          <p:cNvPr id="5" name="Fußzeilenplatzhalter 4"/>
          <p:cNvSpPr>
            <a:spLocks noGrp="1"/>
          </p:cNvSpPr>
          <p:nvPr>
            <p:ph type="ftr" sz="quarter" idx="3"/>
          </p:nvPr>
        </p:nvSpPr>
        <p:spPr/>
        <p:txBody>
          <a:bodyPr/>
          <a:lstStyle/>
          <a:p>
            <a:r>
              <a:rPr lang="de-DE" dirty="0" smtClean="0"/>
              <a:t>Beschäftigung geflüchteter Menschen - Informationen für Arbeitgeber</a:t>
            </a:r>
            <a:endParaRPr lang="de-DE" dirty="0"/>
          </a:p>
        </p:txBody>
      </p:sp>
      <p:sp>
        <p:nvSpPr>
          <p:cNvPr id="8" name="Textplatzhalter 2"/>
          <p:cNvSpPr>
            <a:spLocks noGrp="1"/>
          </p:cNvSpPr>
          <p:nvPr>
            <p:ph type="body" sz="quarter" idx="16"/>
          </p:nvPr>
        </p:nvSpPr>
        <p:spPr>
          <a:xfrm>
            <a:off x="3727735" y="2901495"/>
            <a:ext cx="2376380" cy="2698175"/>
          </a:xfrm>
        </p:spPr>
        <p:txBody>
          <a:bodyPr/>
          <a:lstStyle/>
          <a:p>
            <a:pPr marL="0" lvl="0" indent="0">
              <a:spcAft>
                <a:spcPts val="2500"/>
              </a:spcAft>
              <a:buSzPct val="110000"/>
              <a:buNone/>
            </a:pPr>
            <a:r>
              <a:rPr lang="de-DE" sz="4200" b="1" dirty="0" smtClean="0">
                <a:solidFill>
                  <a:srgbClr val="E2001A"/>
                </a:solidFill>
              </a:rPr>
              <a:t>15</a:t>
            </a:r>
            <a:r>
              <a:rPr lang="de-DE" sz="1000" b="1" dirty="0" smtClean="0">
                <a:solidFill>
                  <a:srgbClr val="E2001A"/>
                </a:solidFill>
              </a:rPr>
              <a:t> </a:t>
            </a:r>
            <a:r>
              <a:rPr lang="de-DE" sz="4000" b="1" dirty="0" smtClean="0">
                <a:solidFill>
                  <a:schemeClr val="bg2">
                    <a:lumMod val="75000"/>
                  </a:schemeClr>
                </a:solidFill>
              </a:rPr>
              <a:t>-</a:t>
            </a:r>
            <a:r>
              <a:rPr lang="de-DE" sz="1000" b="1" dirty="0" smtClean="0">
                <a:solidFill>
                  <a:schemeClr val="bg2">
                    <a:lumMod val="75000"/>
                  </a:schemeClr>
                </a:solidFill>
              </a:rPr>
              <a:t>  </a:t>
            </a:r>
            <a:r>
              <a:rPr lang="de-DE" sz="4200" b="1" dirty="0" smtClean="0">
                <a:solidFill>
                  <a:srgbClr val="E2001A"/>
                </a:solidFill>
              </a:rPr>
              <a:t>48</a:t>
            </a:r>
            <a:r>
              <a:rPr lang="de-DE" sz="1800" b="1" dirty="0" smtClean="0">
                <a:solidFill>
                  <a:srgbClr val="E2001A"/>
                </a:solidFill>
              </a:rPr>
              <a:t> Monate </a:t>
            </a:r>
            <a:r>
              <a:rPr lang="de-DE" sz="1200" dirty="0">
                <a:solidFill>
                  <a:srgbClr val="595959"/>
                </a:solidFill>
              </a:rPr>
              <a:t>durchgängiger Aufenthalt </a:t>
            </a:r>
            <a:br>
              <a:rPr lang="de-DE" sz="1200" dirty="0">
                <a:solidFill>
                  <a:srgbClr val="595959"/>
                </a:solidFill>
              </a:rPr>
            </a:br>
            <a:r>
              <a:rPr lang="de-DE" sz="1200" dirty="0">
                <a:solidFill>
                  <a:srgbClr val="595959"/>
                </a:solidFill>
              </a:rPr>
              <a:t>in Deutschland:</a:t>
            </a:r>
          </a:p>
          <a:p>
            <a:pPr marL="180000" indent="-180000">
              <a:spcAft>
                <a:spcPts val="1500"/>
              </a:spcAft>
              <a:buFont typeface="Arial"/>
              <a:buChar char="•"/>
            </a:pPr>
            <a:r>
              <a:rPr lang="de-DE" sz="1400" dirty="0" smtClean="0"/>
              <a:t>Vorrangprüfung </a:t>
            </a:r>
            <a:br>
              <a:rPr lang="de-DE" sz="1400" dirty="0" smtClean="0"/>
            </a:br>
            <a:r>
              <a:rPr lang="de-DE" sz="1400" dirty="0" smtClean="0">
                <a:solidFill>
                  <a:srgbClr val="E2001A"/>
                </a:solidFill>
              </a:rPr>
              <a:t>entfällt</a:t>
            </a:r>
          </a:p>
          <a:p>
            <a:pPr marL="180000" indent="-180000">
              <a:spcAft>
                <a:spcPts val="2000"/>
              </a:spcAft>
              <a:buFont typeface="Arial"/>
              <a:buChar char="•"/>
            </a:pPr>
            <a:r>
              <a:rPr lang="de-DE" sz="1400" dirty="0" smtClean="0"/>
              <a:t>Prüfung der </a:t>
            </a:r>
            <a:r>
              <a:rPr lang="de-DE" sz="1400" dirty="0" err="1" smtClean="0"/>
              <a:t>Beschäf</a:t>
            </a:r>
            <a:r>
              <a:rPr lang="de-DE" sz="1400" dirty="0" smtClean="0"/>
              <a:t>-</a:t>
            </a:r>
            <a:br>
              <a:rPr lang="de-DE" sz="1400" dirty="0" smtClean="0"/>
            </a:br>
            <a:r>
              <a:rPr lang="de-DE" sz="1400" dirty="0" err="1" smtClean="0"/>
              <a:t>tigungsbedingungen</a:t>
            </a:r>
            <a:r>
              <a:rPr lang="de-DE" sz="1400" dirty="0" smtClean="0"/>
              <a:t> </a:t>
            </a:r>
            <a:r>
              <a:rPr lang="de-DE" sz="1400" dirty="0" smtClean="0">
                <a:solidFill>
                  <a:srgbClr val="E2001A"/>
                </a:solidFill>
              </a:rPr>
              <a:t>erforderlich</a:t>
            </a:r>
            <a:endParaRPr lang="de-DE" sz="1400" dirty="0">
              <a:solidFill>
                <a:srgbClr val="E2001A"/>
              </a:solidFill>
            </a:endParaRPr>
          </a:p>
        </p:txBody>
      </p:sp>
      <p:sp>
        <p:nvSpPr>
          <p:cNvPr id="9" name="Textplatzhalter 2"/>
          <p:cNvSpPr>
            <a:spLocks noGrp="1"/>
          </p:cNvSpPr>
          <p:nvPr>
            <p:ph type="body" sz="quarter" idx="16"/>
          </p:nvPr>
        </p:nvSpPr>
        <p:spPr>
          <a:xfrm>
            <a:off x="6665501" y="2901495"/>
            <a:ext cx="2418710" cy="3021340"/>
          </a:xfrm>
        </p:spPr>
        <p:txBody>
          <a:bodyPr/>
          <a:lstStyle/>
          <a:p>
            <a:pPr marL="0" lvl="0" indent="0">
              <a:spcAft>
                <a:spcPts val="2500"/>
              </a:spcAft>
              <a:buSzPct val="110000"/>
              <a:buNone/>
            </a:pPr>
            <a:r>
              <a:rPr lang="de-DE" sz="2800" b="1" dirty="0" smtClean="0">
                <a:solidFill>
                  <a:schemeClr val="bg2">
                    <a:lumMod val="75000"/>
                  </a:schemeClr>
                </a:solidFill>
              </a:rPr>
              <a:t>&gt;</a:t>
            </a:r>
            <a:r>
              <a:rPr lang="de-DE" sz="1800" b="1" dirty="0" smtClean="0">
                <a:solidFill>
                  <a:schemeClr val="bg2">
                    <a:lumMod val="75000"/>
                  </a:schemeClr>
                </a:solidFill>
              </a:rPr>
              <a:t> </a:t>
            </a:r>
            <a:r>
              <a:rPr lang="de-DE" sz="4200" b="1" dirty="0" smtClean="0">
                <a:solidFill>
                  <a:srgbClr val="E2001A"/>
                </a:solidFill>
              </a:rPr>
              <a:t>48</a:t>
            </a:r>
            <a:r>
              <a:rPr lang="de-DE" sz="1800" b="1" dirty="0" smtClean="0">
                <a:solidFill>
                  <a:srgbClr val="E2001A"/>
                </a:solidFill>
              </a:rPr>
              <a:t> </a:t>
            </a:r>
            <a:r>
              <a:rPr lang="de-DE" sz="1800" b="1" dirty="0">
                <a:solidFill>
                  <a:srgbClr val="E2001A"/>
                </a:solidFill>
              </a:rPr>
              <a:t>Monate </a:t>
            </a:r>
            <a:r>
              <a:rPr lang="de-DE" sz="1200" dirty="0">
                <a:solidFill>
                  <a:srgbClr val="595959"/>
                </a:solidFill>
              </a:rPr>
              <a:t>durchgängiger Aufenthalt </a:t>
            </a:r>
            <a:br>
              <a:rPr lang="de-DE" sz="1200" dirty="0">
                <a:solidFill>
                  <a:srgbClr val="595959"/>
                </a:solidFill>
              </a:rPr>
            </a:br>
            <a:r>
              <a:rPr lang="de-DE" sz="1200" dirty="0">
                <a:solidFill>
                  <a:srgbClr val="595959"/>
                </a:solidFill>
              </a:rPr>
              <a:t>in Deutschland:</a:t>
            </a:r>
          </a:p>
          <a:p>
            <a:pPr marL="180000" indent="-180000">
              <a:spcAft>
                <a:spcPts val="2000"/>
              </a:spcAft>
              <a:buFont typeface="Arial"/>
              <a:buChar char="•"/>
            </a:pPr>
            <a:r>
              <a:rPr lang="de-DE" sz="1400" dirty="0" smtClean="0"/>
              <a:t>Zustimmungspflicht </a:t>
            </a:r>
            <a:br>
              <a:rPr lang="de-DE" sz="1400" dirty="0" smtClean="0"/>
            </a:br>
            <a:r>
              <a:rPr lang="de-DE" sz="1400" dirty="0" smtClean="0"/>
              <a:t>der </a:t>
            </a:r>
            <a:r>
              <a:rPr lang="de-DE" sz="1400" dirty="0"/>
              <a:t>BA </a:t>
            </a:r>
            <a:r>
              <a:rPr lang="de-DE" sz="1400" dirty="0">
                <a:solidFill>
                  <a:srgbClr val="E2001A"/>
                </a:solidFill>
              </a:rPr>
              <a:t>entfällt</a:t>
            </a:r>
          </a:p>
          <a:p>
            <a:pPr marL="180000" indent="-180000">
              <a:spcAft>
                <a:spcPts val="2000"/>
              </a:spcAft>
              <a:buFont typeface="Arial"/>
              <a:buChar char="•"/>
            </a:pPr>
            <a:endParaRPr lang="de-DE" sz="1800" dirty="0" smtClean="0"/>
          </a:p>
          <a:p>
            <a:pPr marL="0" indent="0">
              <a:spcAft>
                <a:spcPts val="2000"/>
              </a:spcAft>
              <a:buSzPct val="110000"/>
              <a:buNone/>
            </a:pPr>
            <a:endParaRPr lang="de-DE" sz="1800" dirty="0"/>
          </a:p>
        </p:txBody>
      </p:sp>
      <p:pic>
        <p:nvPicPr>
          <p:cNvPr id="10" name="Bild 9"/>
          <p:cNvPicPr>
            <a:picLocks noChangeAspect="1"/>
          </p:cNvPicPr>
          <p:nvPr/>
        </p:nvPicPr>
        <p:blipFill>
          <a:blip r:embed="rId3"/>
          <a:stretch>
            <a:fillRect/>
          </a:stretch>
        </p:blipFill>
        <p:spPr>
          <a:xfrm>
            <a:off x="526130" y="1533585"/>
            <a:ext cx="1628678" cy="801274"/>
          </a:xfrm>
          <a:prstGeom prst="rect">
            <a:avLst/>
          </a:prstGeom>
        </p:spPr>
      </p:pic>
    </p:spTree>
    <p:extLst>
      <p:ext uri="{BB962C8B-B14F-4D97-AF65-F5344CB8AC3E}">
        <p14:creationId xmlns:p14="http://schemas.microsoft.com/office/powerpoint/2010/main" val="1275207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rotWithShape="1">
          <a:blip r:embed="rId3" cstate="print">
            <a:extLst>
              <a:ext uri="{28A0092B-C50C-407E-A947-70E740481C1C}">
                <a14:useLocalDpi xmlns:a14="http://schemas.microsoft.com/office/drawing/2010/main" val="0"/>
              </a:ext>
            </a:extLst>
          </a:blip>
          <a:srcRect t="5457" b="5639"/>
          <a:stretch/>
        </p:blipFill>
        <p:spPr>
          <a:xfrm>
            <a:off x="-3" y="0"/>
            <a:ext cx="9180516" cy="5317200"/>
          </a:xfrm>
          <a:prstGeom prst="rect">
            <a:avLst/>
          </a:prstGeom>
        </p:spPr>
      </p:pic>
      <p:sp>
        <p:nvSpPr>
          <p:cNvPr id="2" name="Titel 1"/>
          <p:cNvSpPr>
            <a:spLocks noGrp="1"/>
          </p:cNvSpPr>
          <p:nvPr>
            <p:ph type="title"/>
          </p:nvPr>
        </p:nvSpPr>
        <p:spPr>
          <a:xfrm>
            <a:off x="697777" y="5472000"/>
            <a:ext cx="9358788" cy="348942"/>
          </a:xfrm>
        </p:spPr>
        <p:txBody>
          <a:bodyPr/>
          <a:lstStyle/>
          <a:p>
            <a:pPr>
              <a:lnSpc>
                <a:spcPts val="2900"/>
              </a:lnSpc>
            </a:pPr>
            <a:r>
              <a:rPr lang="de-DE" dirty="0" smtClean="0"/>
              <a:t>2. Unterstützung </a:t>
            </a:r>
            <a:r>
              <a:rPr lang="de-DE" dirty="0"/>
              <a:t>bei der </a:t>
            </a:r>
            <a:r>
              <a:rPr lang="de-DE" dirty="0" smtClean="0"/>
              <a:t>Vermittlung</a:t>
            </a:r>
            <a:endParaRPr lang="de-DE" dirty="0"/>
          </a:p>
        </p:txBody>
      </p:sp>
      <p:pic>
        <p:nvPicPr>
          <p:cNvPr id="7" name="Bildblen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 y="0"/>
            <a:ext cx="9184359" cy="5345134"/>
          </a:xfrm>
          <a:prstGeom prst="rect">
            <a:avLst/>
          </a:prstGeom>
        </p:spPr>
      </p:pic>
    </p:spTree>
    <p:extLst>
      <p:ext uri="{BB962C8B-B14F-4D97-AF65-F5344CB8AC3E}">
        <p14:creationId xmlns:p14="http://schemas.microsoft.com/office/powerpoint/2010/main" val="317394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7774" y="202415"/>
            <a:ext cx="7895397" cy="732173"/>
          </a:xfrm>
        </p:spPr>
        <p:txBody>
          <a:bodyPr/>
          <a:lstStyle/>
          <a:p>
            <a:pPr lvl="0" defTabSz="914294" fontAlgn="auto">
              <a:spcBef>
                <a:spcPts val="0"/>
              </a:spcBef>
              <a:defRPr/>
            </a:pPr>
            <a:r>
              <a:rPr lang="de-DE" sz="2000" kern="0" dirty="0">
                <a:solidFill>
                  <a:srgbClr val="FFFFFF"/>
                </a:solidFill>
                <a:ea typeface="Calibri"/>
              </a:rPr>
              <a:t>Sie wollen sich </a:t>
            </a:r>
            <a:r>
              <a:rPr lang="de-DE" sz="2000" kern="0" dirty="0" smtClean="0">
                <a:solidFill>
                  <a:srgbClr val="FFFFFF"/>
                </a:solidFill>
                <a:ea typeface="Calibri"/>
              </a:rPr>
              <a:t>über Besonderheiten </a:t>
            </a:r>
            <a:r>
              <a:rPr lang="de-DE" sz="2000" kern="0" dirty="0">
                <a:solidFill>
                  <a:srgbClr val="FFFFFF"/>
                </a:solidFill>
                <a:ea typeface="Calibri"/>
              </a:rPr>
              <a:t>und Voraussetzungen zur Beschäftigung </a:t>
            </a:r>
            <a:r>
              <a:rPr lang="de-DE" sz="2000" kern="0" dirty="0" smtClean="0">
                <a:solidFill>
                  <a:srgbClr val="FFFFFF"/>
                </a:solidFill>
                <a:ea typeface="Calibri"/>
              </a:rPr>
              <a:t>oder Ausbildung von </a:t>
            </a:r>
            <a:r>
              <a:rPr lang="de-DE" sz="2000" kern="0" dirty="0">
                <a:solidFill>
                  <a:srgbClr val="FFFFFF"/>
                </a:solidFill>
                <a:ea typeface="Calibri"/>
              </a:rPr>
              <a:t>Asylbewerber/innen  oder Geduldeten </a:t>
            </a:r>
            <a:r>
              <a:rPr lang="de-DE" sz="2000" kern="0" dirty="0" smtClean="0">
                <a:solidFill>
                  <a:srgbClr val="FFFFFF"/>
                </a:solidFill>
                <a:ea typeface="Calibri"/>
              </a:rPr>
              <a:t>informieren?</a:t>
            </a:r>
            <a:endParaRPr lang="de-DE" sz="2000" kern="0" dirty="0">
              <a:solidFill>
                <a:sysClr val="window" lastClr="FFFFFF"/>
              </a:solidFill>
              <a:ea typeface="Calibri"/>
            </a:endParaRPr>
          </a:p>
        </p:txBody>
      </p:sp>
      <p:sp>
        <p:nvSpPr>
          <p:cNvPr id="5" name="Fußzeilenplatzhalter 4"/>
          <p:cNvSpPr>
            <a:spLocks noGrp="1"/>
          </p:cNvSpPr>
          <p:nvPr>
            <p:ph type="ftr" sz="quarter" idx="3"/>
          </p:nvPr>
        </p:nvSpPr>
        <p:spPr/>
        <p:txBody>
          <a:bodyPr/>
          <a:lstStyle/>
          <a:p>
            <a:r>
              <a:rPr lang="de-DE" smtClean="0"/>
              <a:t>Beschäftigung geflüchteter Menschen - Informationen für Arbeitgeber</a:t>
            </a:r>
            <a:endParaRPr lang="de-DE" dirty="0"/>
          </a:p>
        </p:txBody>
      </p:sp>
      <p:grpSp>
        <p:nvGrpSpPr>
          <p:cNvPr id="43" name="Gruppierung 42"/>
          <p:cNvGrpSpPr/>
          <p:nvPr/>
        </p:nvGrpSpPr>
        <p:grpSpPr>
          <a:xfrm>
            <a:off x="2336464" y="1715889"/>
            <a:ext cx="4411292" cy="4373920"/>
            <a:chOff x="2023425" y="1405502"/>
            <a:chExt cx="5037369" cy="4994694"/>
          </a:xfrm>
        </p:grpSpPr>
        <p:sp>
          <p:nvSpPr>
            <p:cNvPr id="20" name="Oval 19"/>
            <p:cNvSpPr/>
            <p:nvPr/>
          </p:nvSpPr>
          <p:spPr>
            <a:xfrm>
              <a:off x="2948680" y="2109653"/>
              <a:ext cx="3389886" cy="3389875"/>
            </a:xfrm>
            <a:prstGeom prst="ellipse">
              <a:avLst/>
            </a:prstGeom>
            <a:noFill/>
            <a:ln w="127000">
              <a:solidFill>
                <a:srgbClr val="E2001A"/>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9" name="Oval 18"/>
            <p:cNvSpPr/>
            <p:nvPr/>
          </p:nvSpPr>
          <p:spPr>
            <a:xfrm>
              <a:off x="3112442" y="1405502"/>
              <a:ext cx="1539373" cy="1539367"/>
            </a:xfrm>
            <a:prstGeom prst="ellipse">
              <a:avLst/>
            </a:prstGeom>
            <a:solidFill>
              <a:srgbClr val="D9D9D9"/>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 name="Rechteck 3"/>
            <p:cNvSpPr/>
            <p:nvPr/>
          </p:nvSpPr>
          <p:spPr>
            <a:xfrm>
              <a:off x="3818608" y="3419404"/>
              <a:ext cx="1675283" cy="749777"/>
            </a:xfrm>
            <a:prstGeom prst="rect">
              <a:avLst/>
            </a:prstGeom>
          </p:spPr>
          <p:txBody>
            <a:bodyPr wrap="none">
              <a:spAutoFit/>
            </a:bodyPr>
            <a:lstStyle/>
            <a:p>
              <a:pPr algn="ctr"/>
              <a:r>
                <a:rPr lang="de-DE" sz="4000" b="1" dirty="0" smtClean="0">
                  <a:solidFill>
                    <a:srgbClr val="E2001A"/>
                  </a:solidFill>
                </a:rPr>
                <a:t>AG-S</a:t>
              </a:r>
              <a:endParaRPr lang="de-DE" sz="4000" dirty="0">
                <a:solidFill>
                  <a:srgbClr val="E2001A"/>
                </a:solidFill>
              </a:endParaRPr>
            </a:p>
          </p:txBody>
        </p:sp>
        <p:sp>
          <p:nvSpPr>
            <p:cNvPr id="7" name="Rechteck 6"/>
            <p:cNvSpPr/>
            <p:nvPr/>
          </p:nvSpPr>
          <p:spPr>
            <a:xfrm>
              <a:off x="3153385" y="1887190"/>
              <a:ext cx="1457489" cy="616223"/>
            </a:xfrm>
            <a:prstGeom prst="rect">
              <a:avLst/>
            </a:prstGeom>
          </p:spPr>
          <p:txBody>
            <a:bodyPr wrap="square">
              <a:spAutoFit/>
            </a:bodyPr>
            <a:lstStyle/>
            <a:p>
              <a:pPr algn="ctr"/>
              <a:r>
                <a:rPr lang="de-DE" sz="1600" dirty="0" smtClean="0">
                  <a:solidFill>
                    <a:schemeClr val="accent2">
                      <a:lumMod val="75000"/>
                    </a:schemeClr>
                  </a:solidFill>
                </a:rPr>
                <a:t>Arbeits-</a:t>
              </a:r>
              <a:br>
                <a:rPr lang="de-DE" sz="1600" dirty="0" smtClean="0">
                  <a:solidFill>
                    <a:schemeClr val="accent2">
                      <a:lumMod val="75000"/>
                    </a:schemeClr>
                  </a:solidFill>
                </a:rPr>
              </a:br>
              <a:r>
                <a:rPr lang="de-DE" sz="1600" dirty="0" err="1" smtClean="0">
                  <a:solidFill>
                    <a:schemeClr val="accent2">
                      <a:lumMod val="75000"/>
                    </a:schemeClr>
                  </a:solidFill>
                </a:rPr>
                <a:t>aufnahme</a:t>
              </a:r>
              <a:endParaRPr lang="de-DE" sz="1600" dirty="0">
                <a:solidFill>
                  <a:schemeClr val="accent2">
                    <a:lumMod val="75000"/>
                  </a:schemeClr>
                </a:solidFill>
              </a:endParaRPr>
            </a:p>
          </p:txBody>
        </p:sp>
        <p:sp>
          <p:nvSpPr>
            <p:cNvPr id="32" name="Oval 31"/>
            <p:cNvSpPr/>
            <p:nvPr/>
          </p:nvSpPr>
          <p:spPr>
            <a:xfrm>
              <a:off x="5290490" y="1839471"/>
              <a:ext cx="1539364" cy="1539358"/>
            </a:xfrm>
            <a:prstGeom prst="ellipse">
              <a:avLst/>
            </a:prstGeom>
            <a:solidFill>
              <a:srgbClr val="D9D9D9"/>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3" name="Rechteck 32"/>
            <p:cNvSpPr/>
            <p:nvPr/>
          </p:nvSpPr>
          <p:spPr>
            <a:xfrm>
              <a:off x="5331428" y="2370284"/>
              <a:ext cx="1457489" cy="616223"/>
            </a:xfrm>
            <a:prstGeom prst="rect">
              <a:avLst/>
            </a:prstGeom>
          </p:spPr>
          <p:txBody>
            <a:bodyPr wrap="square">
              <a:spAutoFit/>
            </a:bodyPr>
            <a:lstStyle/>
            <a:p>
              <a:pPr algn="ctr"/>
              <a:r>
                <a:rPr lang="de-DE" sz="1600" dirty="0" smtClean="0">
                  <a:solidFill>
                    <a:schemeClr val="accent2">
                      <a:lumMod val="75000"/>
                    </a:schemeClr>
                  </a:solidFill>
                </a:rPr>
                <a:t>Personal-</a:t>
              </a:r>
              <a:br>
                <a:rPr lang="de-DE" sz="1600" dirty="0" smtClean="0">
                  <a:solidFill>
                    <a:schemeClr val="accent2">
                      <a:lumMod val="75000"/>
                    </a:schemeClr>
                  </a:solidFill>
                </a:rPr>
              </a:br>
              <a:r>
                <a:rPr lang="de-DE" sz="1600" dirty="0" smtClean="0">
                  <a:solidFill>
                    <a:schemeClr val="accent2">
                      <a:lumMod val="75000"/>
                    </a:schemeClr>
                  </a:solidFill>
                </a:rPr>
                <a:t>suche</a:t>
              </a:r>
              <a:endParaRPr lang="de-DE" sz="1600" dirty="0">
                <a:solidFill>
                  <a:schemeClr val="accent2">
                    <a:lumMod val="75000"/>
                  </a:schemeClr>
                </a:solidFill>
              </a:endParaRPr>
            </a:p>
          </p:txBody>
        </p:sp>
        <p:sp>
          <p:nvSpPr>
            <p:cNvPr id="34" name="Oval 33"/>
            <p:cNvSpPr/>
            <p:nvPr/>
          </p:nvSpPr>
          <p:spPr>
            <a:xfrm>
              <a:off x="5470623" y="3968338"/>
              <a:ext cx="1539373" cy="1539369"/>
            </a:xfrm>
            <a:prstGeom prst="ellipse">
              <a:avLst/>
            </a:prstGeom>
            <a:solidFill>
              <a:srgbClr val="D9D9D9"/>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5" name="Rechteck 34"/>
            <p:cNvSpPr/>
            <p:nvPr/>
          </p:nvSpPr>
          <p:spPr>
            <a:xfrm>
              <a:off x="5419828" y="4409089"/>
              <a:ext cx="1640966" cy="616223"/>
            </a:xfrm>
            <a:prstGeom prst="rect">
              <a:avLst/>
            </a:prstGeom>
          </p:spPr>
          <p:txBody>
            <a:bodyPr wrap="square">
              <a:spAutoFit/>
            </a:bodyPr>
            <a:lstStyle/>
            <a:p>
              <a:pPr algn="ctr"/>
              <a:r>
                <a:rPr lang="de-DE" sz="1600" dirty="0">
                  <a:solidFill>
                    <a:schemeClr val="accent2">
                      <a:lumMod val="75000"/>
                    </a:schemeClr>
                  </a:solidFill>
                </a:rPr>
                <a:t>Rahmen-</a:t>
              </a:r>
              <a:br>
                <a:rPr lang="de-DE" sz="1600" dirty="0">
                  <a:solidFill>
                    <a:schemeClr val="accent2">
                      <a:lumMod val="75000"/>
                    </a:schemeClr>
                  </a:solidFill>
                </a:rPr>
              </a:br>
              <a:r>
                <a:rPr lang="de-DE" sz="1600" dirty="0" err="1">
                  <a:solidFill>
                    <a:schemeClr val="accent2">
                      <a:lumMod val="75000"/>
                    </a:schemeClr>
                  </a:solidFill>
                </a:rPr>
                <a:t>bedingungen</a:t>
              </a:r>
              <a:endParaRPr lang="de-DE" sz="1600" dirty="0">
                <a:solidFill>
                  <a:schemeClr val="accent2">
                    <a:lumMod val="75000"/>
                  </a:schemeClr>
                </a:solidFill>
              </a:endParaRPr>
            </a:p>
          </p:txBody>
        </p:sp>
        <p:sp>
          <p:nvSpPr>
            <p:cNvPr id="36" name="Oval 35"/>
            <p:cNvSpPr/>
            <p:nvPr/>
          </p:nvSpPr>
          <p:spPr>
            <a:xfrm>
              <a:off x="3546411" y="4844451"/>
              <a:ext cx="1555751" cy="1555745"/>
            </a:xfrm>
            <a:prstGeom prst="ellipse">
              <a:avLst/>
            </a:prstGeom>
            <a:solidFill>
              <a:srgbClr val="D9D9D9"/>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7" name="Rechteck 36"/>
            <p:cNvSpPr/>
            <p:nvPr/>
          </p:nvSpPr>
          <p:spPr>
            <a:xfrm>
              <a:off x="3595543" y="5454885"/>
              <a:ext cx="1457489" cy="363174"/>
            </a:xfrm>
            <a:prstGeom prst="rect">
              <a:avLst/>
            </a:prstGeom>
          </p:spPr>
          <p:txBody>
            <a:bodyPr wrap="square">
              <a:spAutoFit/>
            </a:bodyPr>
            <a:lstStyle/>
            <a:p>
              <a:pPr algn="ctr"/>
              <a:r>
                <a:rPr lang="de-DE" sz="1600" dirty="0">
                  <a:solidFill>
                    <a:schemeClr val="accent2">
                      <a:lumMod val="75000"/>
                    </a:schemeClr>
                  </a:solidFill>
                </a:rPr>
                <a:t>Integration</a:t>
              </a:r>
            </a:p>
          </p:txBody>
        </p:sp>
        <p:sp>
          <p:nvSpPr>
            <p:cNvPr id="38" name="Oval 37"/>
            <p:cNvSpPr/>
            <p:nvPr/>
          </p:nvSpPr>
          <p:spPr>
            <a:xfrm>
              <a:off x="2023425" y="3280554"/>
              <a:ext cx="1555740" cy="1555734"/>
            </a:xfrm>
            <a:prstGeom prst="ellipse">
              <a:avLst/>
            </a:prstGeom>
            <a:solidFill>
              <a:srgbClr val="D9D9D9"/>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9" name="Rechteck 38"/>
            <p:cNvSpPr/>
            <p:nvPr/>
          </p:nvSpPr>
          <p:spPr>
            <a:xfrm>
              <a:off x="2072551" y="3890983"/>
              <a:ext cx="1457489" cy="363174"/>
            </a:xfrm>
            <a:prstGeom prst="rect">
              <a:avLst/>
            </a:prstGeom>
          </p:spPr>
          <p:txBody>
            <a:bodyPr wrap="square">
              <a:spAutoFit/>
            </a:bodyPr>
            <a:lstStyle/>
            <a:p>
              <a:pPr algn="ctr"/>
              <a:r>
                <a:rPr lang="de-DE" sz="1600" dirty="0">
                  <a:solidFill>
                    <a:schemeClr val="accent2">
                      <a:lumMod val="75000"/>
                    </a:schemeClr>
                  </a:solidFill>
                </a:rPr>
                <a:t>Chancen</a:t>
              </a:r>
            </a:p>
          </p:txBody>
        </p:sp>
      </p:grpSp>
      <p:pic>
        <p:nvPicPr>
          <p:cNvPr id="18" name="Bild 47"/>
          <p:cNvPicPr>
            <a:picLocks noChangeAspect="1"/>
          </p:cNvPicPr>
          <p:nvPr/>
        </p:nvPicPr>
        <p:blipFill>
          <a:blip r:embed="rId3"/>
          <a:stretch>
            <a:fillRect/>
          </a:stretch>
        </p:blipFill>
        <p:spPr>
          <a:xfrm>
            <a:off x="800258" y="1503241"/>
            <a:ext cx="1138156" cy="1138156"/>
          </a:xfrm>
          <a:prstGeom prst="rect">
            <a:avLst/>
          </a:prstGeom>
        </p:spPr>
      </p:pic>
    </p:spTree>
    <p:extLst>
      <p:ext uri="{BB962C8B-B14F-4D97-AF65-F5344CB8AC3E}">
        <p14:creationId xmlns:p14="http://schemas.microsoft.com/office/powerpoint/2010/main" val="188251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7774" y="293567"/>
            <a:ext cx="8259443" cy="732173"/>
          </a:xfrm>
        </p:spPr>
        <p:txBody>
          <a:bodyPr/>
          <a:lstStyle/>
          <a:p>
            <a:r>
              <a:rPr lang="de-DE" sz="2200" dirty="0" smtClean="0"/>
              <a:t>Was muss bei der Ausbildung von Asylbewerber/</a:t>
            </a:r>
            <a:r>
              <a:rPr lang="de-DE" sz="2200" dirty="0" err="1" smtClean="0"/>
              <a:t>innnen</a:t>
            </a:r>
            <a:r>
              <a:rPr lang="de-DE" sz="2200" dirty="0" smtClean="0"/>
              <a:t> oder Geduldete/n beachtet werden.</a:t>
            </a:r>
            <a:endParaRPr lang="de-DE" sz="2200" dirty="0"/>
          </a:p>
        </p:txBody>
      </p:sp>
      <p:sp>
        <p:nvSpPr>
          <p:cNvPr id="5" name="Fußzeilenplatzhalter 4"/>
          <p:cNvSpPr>
            <a:spLocks noGrp="1"/>
          </p:cNvSpPr>
          <p:nvPr>
            <p:ph type="ftr" sz="quarter" idx="3"/>
          </p:nvPr>
        </p:nvSpPr>
        <p:spPr/>
        <p:txBody>
          <a:bodyPr/>
          <a:lstStyle/>
          <a:p>
            <a:r>
              <a:rPr lang="de-DE" smtClean="0"/>
              <a:t>Beschäftigung geflüchteter Menschen - Informationen für Arbeitgeber</a:t>
            </a:r>
            <a:endParaRPr lang="de-DE" dirty="0"/>
          </a:p>
        </p:txBody>
      </p:sp>
      <p:sp>
        <p:nvSpPr>
          <p:cNvPr id="12" name="Rechteck 11"/>
          <p:cNvSpPr/>
          <p:nvPr/>
        </p:nvSpPr>
        <p:spPr>
          <a:xfrm>
            <a:off x="2505987" y="5583549"/>
            <a:ext cx="5952213" cy="483722"/>
          </a:xfrm>
          <a:prstGeom prst="rect">
            <a:avLst/>
          </a:prstGeom>
        </p:spPr>
        <p:txBody>
          <a:bodyPr wrap="square">
            <a:spAutoFit/>
          </a:bodyPr>
          <a:lstStyle/>
          <a:p>
            <a:pPr lvl="0">
              <a:buClr>
                <a:srgbClr val="E2001A"/>
              </a:buClr>
            </a:pPr>
            <a:r>
              <a:rPr lang="de-DE" sz="1400" b="1" dirty="0">
                <a:solidFill>
                  <a:srgbClr val="E2001A"/>
                </a:solidFill>
              </a:rPr>
              <a:t>Die Einschränkungen für Ausländer/innen aus sicheren </a:t>
            </a:r>
            <a:r>
              <a:rPr lang="de-DE" sz="1400" b="1" dirty="0" smtClean="0">
                <a:solidFill>
                  <a:srgbClr val="E2001A"/>
                </a:solidFill>
              </a:rPr>
              <a:t>Herkunfts-länder </a:t>
            </a:r>
            <a:r>
              <a:rPr lang="de-DE" sz="1400" b="1" dirty="0">
                <a:solidFill>
                  <a:srgbClr val="E2001A"/>
                </a:solidFill>
              </a:rPr>
              <a:t>gelten auch für die Aufnahme einer Berufsausbildung.</a:t>
            </a:r>
          </a:p>
        </p:txBody>
      </p:sp>
      <p:sp>
        <p:nvSpPr>
          <p:cNvPr id="15" name="Textplatzhalter 2"/>
          <p:cNvSpPr>
            <a:spLocks noGrp="1"/>
          </p:cNvSpPr>
          <p:nvPr>
            <p:ph type="body" sz="quarter" idx="16"/>
          </p:nvPr>
        </p:nvSpPr>
        <p:spPr>
          <a:xfrm>
            <a:off x="2413019" y="1530000"/>
            <a:ext cx="6230950" cy="3631764"/>
          </a:xfrm>
        </p:spPr>
        <p:txBody>
          <a:bodyPr/>
          <a:lstStyle/>
          <a:p>
            <a:pPr marL="180000" lvl="0" indent="-180000">
              <a:spcAft>
                <a:spcPts val="2000"/>
              </a:spcAft>
              <a:buFont typeface="Arial"/>
              <a:buChar char="•"/>
            </a:pPr>
            <a:r>
              <a:rPr lang="de-DE" sz="1800" dirty="0" smtClean="0">
                <a:solidFill>
                  <a:srgbClr val="E2001A"/>
                </a:solidFill>
              </a:rPr>
              <a:t>Asylbewerber</a:t>
            </a:r>
            <a:r>
              <a:rPr lang="de-DE" sz="1800" dirty="0">
                <a:solidFill>
                  <a:srgbClr val="E2001A"/>
                </a:solidFill>
              </a:rPr>
              <a:t>/innen </a:t>
            </a:r>
            <a:r>
              <a:rPr lang="de-DE" sz="1800" dirty="0"/>
              <a:t>können frühestens ab dem 4. Monat nach der Registrierung eine betriebliche Ausbildung beginnen.</a:t>
            </a:r>
          </a:p>
          <a:p>
            <a:pPr marL="180000" lvl="0" indent="-180000">
              <a:spcAft>
                <a:spcPts val="2000"/>
              </a:spcAft>
              <a:buFont typeface="Arial"/>
              <a:buChar char="•"/>
            </a:pPr>
            <a:r>
              <a:rPr lang="de-DE" sz="1800" dirty="0" smtClean="0">
                <a:solidFill>
                  <a:srgbClr val="E2001A"/>
                </a:solidFill>
              </a:rPr>
              <a:t>Geduldete</a:t>
            </a:r>
            <a:r>
              <a:rPr lang="de-DE" sz="1800" dirty="0" smtClean="0">
                <a:solidFill>
                  <a:srgbClr val="000000"/>
                </a:solidFill>
              </a:rPr>
              <a:t> </a:t>
            </a:r>
            <a:r>
              <a:rPr lang="de-DE" sz="1800" dirty="0">
                <a:solidFill>
                  <a:srgbClr val="000000"/>
                </a:solidFill>
              </a:rPr>
              <a:t>können ohne Einhaltung einer Wartezeit eine Ausbildung beginnen.</a:t>
            </a:r>
            <a:endParaRPr lang="de-DE" sz="800" dirty="0"/>
          </a:p>
          <a:p>
            <a:pPr marL="180000" indent="-180000">
              <a:spcAft>
                <a:spcPts val="2000"/>
              </a:spcAft>
              <a:buFont typeface="Arial"/>
              <a:buChar char="•"/>
            </a:pPr>
            <a:r>
              <a:rPr lang="de-DE" sz="1800" dirty="0" smtClean="0"/>
              <a:t>Für </a:t>
            </a:r>
            <a:r>
              <a:rPr lang="de-DE" sz="1800" dirty="0"/>
              <a:t>den konkreten Ausbildungsplatz ist die </a:t>
            </a:r>
            <a:r>
              <a:rPr lang="de-DE" sz="1800" dirty="0" err="1" smtClean="0"/>
              <a:t>Beschäfti-gungserlaubnis</a:t>
            </a:r>
            <a:r>
              <a:rPr lang="de-DE" sz="1800" dirty="0" smtClean="0"/>
              <a:t> </a:t>
            </a:r>
            <a:r>
              <a:rPr lang="de-DE" sz="1800" dirty="0"/>
              <a:t>der Ausländerbehörde einzuholen. </a:t>
            </a:r>
          </a:p>
          <a:p>
            <a:pPr marL="180000" indent="-180000">
              <a:spcAft>
                <a:spcPts val="2000"/>
              </a:spcAft>
              <a:buFont typeface="Arial"/>
              <a:buChar char="•"/>
            </a:pPr>
            <a:r>
              <a:rPr lang="de-DE" sz="1800" dirty="0"/>
              <a:t>Die Zustimmung der BA zu einer betrieblichen </a:t>
            </a:r>
            <a:r>
              <a:rPr lang="de-DE" sz="1800" dirty="0" err="1" smtClean="0"/>
              <a:t>Ausbil</a:t>
            </a:r>
            <a:r>
              <a:rPr lang="de-DE" sz="1800" dirty="0" smtClean="0"/>
              <a:t>-</a:t>
            </a:r>
            <a:br>
              <a:rPr lang="de-DE" sz="1800" dirty="0" smtClean="0"/>
            </a:br>
            <a:r>
              <a:rPr lang="de-DE" sz="1800" dirty="0" err="1" smtClean="0"/>
              <a:t>dung</a:t>
            </a:r>
            <a:r>
              <a:rPr lang="de-DE" sz="1800" dirty="0" smtClean="0"/>
              <a:t> </a:t>
            </a:r>
            <a:r>
              <a:rPr lang="de-DE" sz="1800" dirty="0"/>
              <a:t>in einem staatlich anerkannten oder vergleichbar geregeltem Ausbildungsberuf ist nicht erforderlich</a:t>
            </a:r>
            <a:r>
              <a:rPr lang="de-DE" sz="1800" dirty="0" smtClean="0"/>
              <a:t>.</a:t>
            </a:r>
          </a:p>
        </p:txBody>
      </p:sp>
      <p:pic>
        <p:nvPicPr>
          <p:cNvPr id="7" name="Bild 47"/>
          <p:cNvPicPr>
            <a:picLocks noChangeAspect="1"/>
          </p:cNvPicPr>
          <p:nvPr/>
        </p:nvPicPr>
        <p:blipFill>
          <a:blip r:embed="rId3"/>
          <a:stretch>
            <a:fillRect/>
          </a:stretch>
        </p:blipFill>
        <p:spPr>
          <a:xfrm>
            <a:off x="644525" y="1549400"/>
            <a:ext cx="1138156" cy="1138156"/>
          </a:xfrm>
          <a:prstGeom prst="rect">
            <a:avLst/>
          </a:prstGeom>
        </p:spPr>
      </p:pic>
    </p:spTree>
    <p:extLst>
      <p:ext uri="{BB962C8B-B14F-4D97-AF65-F5344CB8AC3E}">
        <p14:creationId xmlns:p14="http://schemas.microsoft.com/office/powerpoint/2010/main" val="1810196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Asylverfahren und Altersstruktur</a:t>
            </a:r>
            <a:endParaRPr lang="de-DE" dirty="0"/>
          </a:p>
        </p:txBody>
      </p:sp>
      <p:sp>
        <p:nvSpPr>
          <p:cNvPr id="3" name="Textplatzhalter 2"/>
          <p:cNvSpPr>
            <a:spLocks noGrp="1"/>
          </p:cNvSpPr>
          <p:nvPr>
            <p:ph type="body" sz="quarter" idx="12"/>
          </p:nvPr>
        </p:nvSpPr>
        <p:spPr>
          <a:xfrm>
            <a:off x="719999" y="1597025"/>
            <a:ext cx="7736613" cy="4616648"/>
          </a:xfrm>
        </p:spPr>
        <p:txBody>
          <a:bodyPr/>
          <a:lstStyle/>
          <a:p>
            <a:pPr>
              <a:buFont typeface="Arial" panose="020B0604020202020204" pitchFamily="34" charset="0"/>
              <a:buChar char="•"/>
            </a:pPr>
            <a:r>
              <a:rPr lang="de-DE" sz="1600" b="1" dirty="0"/>
              <a:t>Anzahl der Flüchtlinge in Baden-Württemberg: </a:t>
            </a:r>
            <a:endParaRPr lang="de-DE" sz="1600" dirty="0"/>
          </a:p>
          <a:p>
            <a:pPr>
              <a:buFont typeface="Arial" panose="020B0604020202020204" pitchFamily="34" charset="0"/>
              <a:buChar char="•"/>
            </a:pPr>
            <a:r>
              <a:rPr lang="de-DE" sz="1600" b="1" dirty="0" smtClean="0"/>
              <a:t>2014</a:t>
            </a:r>
            <a:r>
              <a:rPr lang="de-DE" sz="1600" b="1" dirty="0"/>
              <a:t>: 26.000 Flüchtlinge </a:t>
            </a:r>
            <a:endParaRPr lang="de-DE" sz="1600" dirty="0"/>
          </a:p>
          <a:p>
            <a:pPr>
              <a:buFont typeface="Arial" panose="020B0604020202020204" pitchFamily="34" charset="0"/>
              <a:buChar char="•"/>
            </a:pPr>
            <a:r>
              <a:rPr lang="de-DE" sz="1600" dirty="0" smtClean="0"/>
              <a:t>2015</a:t>
            </a:r>
            <a:r>
              <a:rPr lang="de-DE" sz="1600" dirty="0"/>
              <a:t>: 97.822 Flüchtlinge </a:t>
            </a:r>
          </a:p>
          <a:p>
            <a:pPr>
              <a:buFont typeface="Arial" panose="020B0604020202020204" pitchFamily="34" charset="0"/>
              <a:buChar char="•"/>
            </a:pPr>
            <a:endParaRPr lang="de-DE" sz="1600" dirty="0"/>
          </a:p>
          <a:p>
            <a:pPr>
              <a:buFont typeface="Arial" panose="020B0604020202020204" pitchFamily="34" charset="0"/>
              <a:buChar char="•"/>
            </a:pPr>
            <a:r>
              <a:rPr lang="de-DE" sz="1600" b="1" dirty="0"/>
              <a:t>Im 4. Quartal 2015: </a:t>
            </a:r>
            <a:endParaRPr lang="de-DE" sz="1600" dirty="0"/>
          </a:p>
          <a:p>
            <a:pPr>
              <a:buFont typeface="Arial" panose="020B0604020202020204" pitchFamily="34" charset="0"/>
              <a:buChar char="•"/>
            </a:pPr>
            <a:r>
              <a:rPr lang="de-DE" sz="1600" b="1" dirty="0" smtClean="0"/>
              <a:t>63,2 </a:t>
            </a:r>
            <a:r>
              <a:rPr lang="de-DE" sz="1600" b="1" dirty="0"/>
              <a:t>% aus Syrien (43,3 %), Irak, Iran und Eritrea; </a:t>
            </a:r>
            <a:endParaRPr lang="de-DE" sz="1600" dirty="0"/>
          </a:p>
          <a:p>
            <a:pPr>
              <a:buFont typeface="Arial" panose="020B0604020202020204" pitchFamily="34" charset="0"/>
              <a:buChar char="•"/>
            </a:pPr>
            <a:r>
              <a:rPr lang="de-DE" sz="1600" b="1" dirty="0" smtClean="0"/>
              <a:t>3,2 </a:t>
            </a:r>
            <a:r>
              <a:rPr lang="de-DE" sz="1600" b="1" dirty="0"/>
              <a:t>% aus sicheren Herkunftsstaaten </a:t>
            </a:r>
            <a:r>
              <a:rPr lang="de-DE" sz="1600" dirty="0"/>
              <a:t>(Albanien, Kosovo, Serbien, Mazedonien, Bosnien-Herzegowina) </a:t>
            </a:r>
          </a:p>
          <a:p>
            <a:pPr>
              <a:buFont typeface="Arial" panose="020B0604020202020204" pitchFamily="34" charset="0"/>
              <a:buChar char="•"/>
            </a:pPr>
            <a:r>
              <a:rPr lang="de-DE" sz="1600" dirty="0" smtClean="0"/>
              <a:t>70,6 </a:t>
            </a:r>
            <a:r>
              <a:rPr lang="de-DE" sz="1600" dirty="0"/>
              <a:t>% männlich, 29,4 % weiblich </a:t>
            </a:r>
          </a:p>
          <a:p>
            <a:pPr>
              <a:buFont typeface="Arial" panose="020B0604020202020204" pitchFamily="34" charset="0"/>
              <a:buChar char="•"/>
            </a:pPr>
            <a:r>
              <a:rPr lang="de-DE" sz="1600" b="1" dirty="0" smtClean="0"/>
              <a:t>Durchschnittsalter</a:t>
            </a:r>
            <a:r>
              <a:rPr lang="de-DE" sz="1600" b="1" dirty="0"/>
              <a:t>: ca. 23,3 Jahre </a:t>
            </a:r>
            <a:r>
              <a:rPr lang="de-DE" sz="1600" dirty="0"/>
              <a:t>(Vergleich Bevölkerung BW: 43,2 Jahre) </a:t>
            </a:r>
          </a:p>
          <a:p>
            <a:pPr>
              <a:buFont typeface="Arial" panose="020B0604020202020204" pitchFamily="34" charset="0"/>
              <a:buChar char="•"/>
            </a:pPr>
            <a:endParaRPr lang="de-DE" sz="1600" dirty="0"/>
          </a:p>
          <a:p>
            <a:pPr>
              <a:buFont typeface="Arial" panose="020B0604020202020204" pitchFamily="34" charset="0"/>
              <a:buChar char="•"/>
            </a:pPr>
            <a:r>
              <a:rPr lang="de-DE" sz="1600" dirty="0"/>
              <a:t>Die meisten Flüchtlinge sind zwischen 18 und 34 Jahre alt (52,8 %) </a:t>
            </a:r>
          </a:p>
          <a:p>
            <a:pPr>
              <a:buFont typeface="Arial" panose="020B0604020202020204" pitchFamily="34" charset="0"/>
              <a:buChar char="•"/>
            </a:pPr>
            <a:r>
              <a:rPr lang="de-DE" sz="1600" dirty="0"/>
              <a:t>30,7 % der Flüchtlinge waren minderjährig </a:t>
            </a:r>
          </a:p>
          <a:p>
            <a:pPr>
              <a:buFont typeface="Arial" panose="020B0604020202020204" pitchFamily="34" charset="0"/>
              <a:buChar char="•"/>
            </a:pPr>
            <a:r>
              <a:rPr lang="de-DE" sz="1600" dirty="0"/>
              <a:t>(Quelle: Integrationsministerium BW) </a:t>
            </a:r>
          </a:p>
        </p:txBody>
      </p:sp>
    </p:spTree>
    <p:extLst>
      <p:ext uri="{BB962C8B-B14F-4D97-AF65-F5344CB8AC3E}">
        <p14:creationId xmlns:p14="http://schemas.microsoft.com/office/powerpoint/2010/main" val="2924556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7774" y="293567"/>
            <a:ext cx="8183247" cy="732173"/>
          </a:xfrm>
        </p:spPr>
        <p:txBody>
          <a:bodyPr/>
          <a:lstStyle/>
          <a:p>
            <a:r>
              <a:rPr lang="de-DE" dirty="0" smtClean="0"/>
              <a:t>Dürfen Asylbewerber/innen und Geduldete als </a:t>
            </a:r>
            <a:r>
              <a:rPr lang="de-DE" u="sng" dirty="0" smtClean="0"/>
              <a:t>Praktikant/in</a:t>
            </a:r>
            <a:r>
              <a:rPr lang="de-DE" dirty="0" smtClean="0"/>
              <a:t> in einem Unternehmen tätig werden?</a:t>
            </a:r>
            <a:endParaRPr lang="de-DE" dirty="0"/>
          </a:p>
        </p:txBody>
      </p:sp>
      <p:sp>
        <p:nvSpPr>
          <p:cNvPr id="5" name="Fußzeilenplatzhalter 4"/>
          <p:cNvSpPr>
            <a:spLocks noGrp="1"/>
          </p:cNvSpPr>
          <p:nvPr>
            <p:ph type="ftr" sz="quarter" idx="3"/>
          </p:nvPr>
        </p:nvSpPr>
        <p:spPr/>
        <p:txBody>
          <a:bodyPr/>
          <a:lstStyle/>
          <a:p>
            <a:r>
              <a:rPr lang="de-DE" smtClean="0"/>
              <a:t>Beschäftigung geflüchteter Menschen - Informationen für Arbeitgeber</a:t>
            </a:r>
            <a:endParaRPr lang="de-DE" dirty="0"/>
          </a:p>
        </p:txBody>
      </p:sp>
      <p:cxnSp>
        <p:nvCxnSpPr>
          <p:cNvPr id="6" name="Gerade Verbindung 5"/>
          <p:cNvCxnSpPr/>
          <p:nvPr/>
        </p:nvCxnSpPr>
        <p:spPr bwMode="auto">
          <a:xfrm flipV="1">
            <a:off x="439212" y="1693718"/>
            <a:ext cx="8308483" cy="3631908"/>
          </a:xfrm>
          <a:prstGeom prst="line">
            <a:avLst/>
          </a:prstGeom>
          <a:noFill/>
          <a:ln w="9525" cap="flat" cmpd="sng" algn="ctr">
            <a:noFill/>
            <a:prstDash val="solid"/>
            <a:round/>
            <a:headEnd type="none" w="med" len="med"/>
            <a:tailEnd type="none" w="med" len="med"/>
          </a:ln>
          <a:effectLst/>
        </p:spPr>
      </p:cxnSp>
      <p:cxnSp>
        <p:nvCxnSpPr>
          <p:cNvPr id="8" name="Gerade Verbindung 7"/>
          <p:cNvCxnSpPr/>
          <p:nvPr/>
        </p:nvCxnSpPr>
        <p:spPr bwMode="auto">
          <a:xfrm flipV="1">
            <a:off x="439212" y="1693718"/>
            <a:ext cx="7229279" cy="3631908"/>
          </a:xfrm>
          <a:prstGeom prst="line">
            <a:avLst/>
          </a:prstGeom>
          <a:noFill/>
          <a:ln w="9525" cap="flat" cmpd="sng" algn="ctr">
            <a:noFill/>
            <a:prstDash val="solid"/>
            <a:round/>
            <a:headEnd type="none" w="med" len="med"/>
            <a:tailEnd type="none" w="med" len="med"/>
          </a:ln>
          <a:effectLst/>
        </p:spPr>
      </p:cxnSp>
      <p:cxnSp>
        <p:nvCxnSpPr>
          <p:cNvPr id="10" name="Gerade Verbindung mit Pfeil 9"/>
          <p:cNvCxnSpPr/>
          <p:nvPr/>
        </p:nvCxnSpPr>
        <p:spPr bwMode="auto">
          <a:xfrm>
            <a:off x="644236" y="1350818"/>
            <a:ext cx="4114800" cy="10391"/>
          </a:xfrm>
          <a:prstGeom prst="straightConnector1">
            <a:avLst/>
          </a:prstGeom>
          <a:noFill/>
          <a:ln w="9525" cap="flat" cmpd="sng" algn="ctr">
            <a:noFill/>
            <a:prstDash val="solid"/>
            <a:round/>
            <a:headEnd type="none" w="med" len="med"/>
            <a:tailEnd type="arrow"/>
          </a:ln>
          <a:effectLst/>
        </p:spPr>
      </p:cxnSp>
      <p:graphicFrame>
        <p:nvGraphicFramePr>
          <p:cNvPr id="3" name="Tabelle 2"/>
          <p:cNvGraphicFramePr>
            <a:graphicFrameLocks noGrp="1"/>
          </p:cNvGraphicFramePr>
          <p:nvPr>
            <p:extLst>
              <p:ext uri="{D42A27DB-BD31-4B8C-83A1-F6EECF244321}">
                <p14:modId xmlns:p14="http://schemas.microsoft.com/office/powerpoint/2010/main" val="1091981123"/>
              </p:ext>
            </p:extLst>
          </p:nvPr>
        </p:nvGraphicFramePr>
        <p:xfrm>
          <a:off x="677296" y="2200077"/>
          <a:ext cx="8127531" cy="4001131"/>
        </p:xfrm>
        <a:graphic>
          <a:graphicData uri="http://schemas.openxmlformats.org/drawingml/2006/table">
            <a:tbl>
              <a:tblPr firstRow="1" firstCol="1" bandRow="1">
                <a:tableStyleId>{5C22544A-7EE6-4342-B048-85BDC9FD1C3A}</a:tableStyleId>
              </a:tblPr>
              <a:tblGrid>
                <a:gridCol w="3608754"/>
                <a:gridCol w="1603762"/>
                <a:gridCol w="1553330"/>
                <a:gridCol w="1361685"/>
              </a:tblGrid>
              <a:tr h="817909">
                <a:tc>
                  <a:txBody>
                    <a:bodyPr/>
                    <a:lstStyle/>
                    <a:p>
                      <a:pPr indent="729615">
                        <a:spcAft>
                          <a:spcPts val="0"/>
                        </a:spcAft>
                      </a:pPr>
                      <a:endParaRPr lang="de-DE" sz="1400" b="0" dirty="0">
                        <a:solidFill>
                          <a:schemeClr val="tx1"/>
                        </a:solidFill>
                        <a:effectLst/>
                        <a:latin typeface="Arial"/>
                        <a:ea typeface="Calibri"/>
                        <a:cs typeface="Times New Roman"/>
                      </a:endParaRPr>
                    </a:p>
                  </a:txBody>
                  <a:tcPr marL="68580" marR="68580" marT="0" marB="0" anchor="ctr">
                    <a:noFill/>
                  </a:tcPr>
                </a:tc>
                <a:tc>
                  <a:txBody>
                    <a:bodyPr/>
                    <a:lstStyle/>
                    <a:p>
                      <a:pPr algn="ctr">
                        <a:spcAft>
                          <a:spcPts val="0"/>
                        </a:spcAft>
                      </a:pPr>
                      <a:r>
                        <a:rPr lang="de-DE" sz="1400" b="0" dirty="0">
                          <a:solidFill>
                            <a:srgbClr val="E2001A"/>
                          </a:solidFill>
                          <a:effectLst/>
                        </a:rPr>
                        <a:t>Genehmigung der Ausländerbehörde erforderlich?</a:t>
                      </a:r>
                      <a:endParaRPr lang="de-DE" sz="1400" b="0" dirty="0">
                        <a:solidFill>
                          <a:srgbClr val="E2001A"/>
                        </a:solidFill>
                        <a:effectLst/>
                        <a:latin typeface="Arial"/>
                        <a:ea typeface="Calibri"/>
                        <a:cs typeface="Times New Roman"/>
                      </a:endParaRPr>
                    </a:p>
                  </a:txBody>
                  <a:tcPr marL="68580" marR="68580" marT="0" marB="0" anchor="ctr">
                    <a:noFill/>
                  </a:tcPr>
                </a:tc>
                <a:tc>
                  <a:txBody>
                    <a:bodyPr/>
                    <a:lstStyle/>
                    <a:p>
                      <a:pPr algn="ctr">
                        <a:spcAft>
                          <a:spcPts val="0"/>
                        </a:spcAft>
                      </a:pPr>
                      <a:r>
                        <a:rPr lang="de-DE" sz="1400" b="0" dirty="0" smtClean="0">
                          <a:solidFill>
                            <a:srgbClr val="E2001A"/>
                          </a:solidFill>
                          <a:effectLst/>
                        </a:rPr>
                        <a:t>Zustimmung</a:t>
                      </a:r>
                    </a:p>
                    <a:p>
                      <a:pPr algn="ctr">
                        <a:spcAft>
                          <a:spcPts val="0"/>
                        </a:spcAft>
                      </a:pPr>
                      <a:r>
                        <a:rPr lang="de-DE" sz="1400" b="0" dirty="0" smtClean="0">
                          <a:solidFill>
                            <a:srgbClr val="E2001A"/>
                          </a:solidFill>
                          <a:effectLst/>
                        </a:rPr>
                        <a:t>der BA </a:t>
                      </a:r>
                      <a:r>
                        <a:rPr lang="de-DE" sz="1400" b="0" dirty="0">
                          <a:solidFill>
                            <a:srgbClr val="E2001A"/>
                          </a:solidFill>
                          <a:effectLst/>
                        </a:rPr>
                        <a:t>erforderlich?</a:t>
                      </a:r>
                      <a:endParaRPr lang="de-DE" sz="1400" b="0" dirty="0">
                        <a:solidFill>
                          <a:srgbClr val="E2001A"/>
                        </a:solidFill>
                        <a:effectLst/>
                        <a:latin typeface="Arial"/>
                        <a:ea typeface="Calibri"/>
                        <a:cs typeface="Times New Roman"/>
                      </a:endParaRPr>
                    </a:p>
                  </a:txBody>
                  <a:tcPr marL="68580" marR="68580" marT="0" marB="0" anchor="ctr">
                    <a:noFill/>
                  </a:tcPr>
                </a:tc>
                <a:tc>
                  <a:txBody>
                    <a:bodyPr/>
                    <a:lstStyle/>
                    <a:p>
                      <a:pPr algn="ctr">
                        <a:spcAft>
                          <a:spcPts val="0"/>
                        </a:spcAft>
                      </a:pPr>
                      <a:r>
                        <a:rPr lang="de-DE" sz="1400" b="0" dirty="0" smtClean="0">
                          <a:solidFill>
                            <a:srgbClr val="E2001A"/>
                          </a:solidFill>
                          <a:effectLst/>
                        </a:rPr>
                        <a:t>Mindestlohn-pflichtig?</a:t>
                      </a:r>
                      <a:endParaRPr lang="de-DE" sz="1400" b="0" dirty="0">
                        <a:solidFill>
                          <a:srgbClr val="E2001A"/>
                        </a:solidFill>
                        <a:effectLst/>
                        <a:latin typeface="Arial"/>
                        <a:ea typeface="Calibri"/>
                        <a:cs typeface="Times New Roman"/>
                      </a:endParaRPr>
                    </a:p>
                  </a:txBody>
                  <a:tcPr marL="68580" marR="68580" marT="0" marB="0" anchor="ctr">
                    <a:noFill/>
                  </a:tcPr>
                </a:tc>
              </a:tr>
              <a:tr h="485363">
                <a:tc>
                  <a:txBody>
                    <a:bodyPr/>
                    <a:lstStyle/>
                    <a:p>
                      <a:pPr>
                        <a:spcAft>
                          <a:spcPts val="0"/>
                        </a:spcAft>
                      </a:pPr>
                      <a:r>
                        <a:rPr lang="de-DE" sz="1400" b="0" dirty="0">
                          <a:solidFill>
                            <a:schemeClr val="tx1"/>
                          </a:solidFill>
                          <a:effectLst/>
                        </a:rPr>
                        <a:t>Hospitation </a:t>
                      </a:r>
                    </a:p>
                    <a:p>
                      <a:pPr>
                        <a:spcAft>
                          <a:spcPts val="0"/>
                        </a:spcAft>
                      </a:pPr>
                      <a:r>
                        <a:rPr lang="de-DE" sz="1200" b="0" dirty="0">
                          <a:solidFill>
                            <a:schemeClr val="tx1"/>
                          </a:solidFill>
                          <a:effectLst/>
                        </a:rPr>
                        <a:t>(aktive Mitarbeit nicht erlaubt)</a:t>
                      </a:r>
                      <a:endParaRPr lang="de-DE" sz="1200" b="0" dirty="0">
                        <a:solidFill>
                          <a:schemeClr val="tx1"/>
                        </a:solidFill>
                        <a:effectLst/>
                        <a:latin typeface="Arial"/>
                        <a:ea typeface="Calibri"/>
                        <a:cs typeface="Times New Roman"/>
                      </a:endParaRPr>
                    </a:p>
                  </a:txBody>
                  <a:tcPr marL="68580" marR="68580" marT="0" marB="0" anchor="ctr">
                    <a:lnR w="12700" cap="flat" cmpd="sng" algn="ctr">
                      <a:solidFill>
                        <a:srgbClr val="FFFFFF">
                          <a:lumMod val="95000"/>
                        </a:srgbClr>
                      </a:solidFill>
                      <a:prstDash val="solid"/>
                      <a:round/>
                      <a:headEnd type="none" w="med" len="med"/>
                      <a:tailEnd type="none" w="med" len="med"/>
                    </a:lnR>
                    <a:lnB w="12700" cap="flat" cmpd="sng" algn="ctr">
                      <a:solidFill>
                        <a:srgbClr val="FFFFFF">
                          <a:lumMod val="95000"/>
                        </a:srgbClr>
                      </a:solidFill>
                      <a:prstDash val="solid"/>
                      <a:round/>
                      <a:headEnd type="none" w="med" len="med"/>
                      <a:tailEnd type="none" w="med" len="med"/>
                    </a:lnB>
                    <a:noFill/>
                  </a:tcPr>
                </a:tc>
                <a:tc>
                  <a:txBody>
                    <a:bodyPr/>
                    <a:lstStyle/>
                    <a:p>
                      <a:pPr algn="ctr">
                        <a:spcAft>
                          <a:spcPts val="0"/>
                        </a:spcAft>
                      </a:pPr>
                      <a:endParaRPr lang="de-DE" sz="1200" b="1" dirty="0">
                        <a:solidFill>
                          <a:schemeClr val="tx1"/>
                        </a:solidFill>
                        <a:effectLst/>
                        <a:latin typeface="Arial"/>
                        <a:ea typeface="Calibri"/>
                        <a:cs typeface="Times New Roman"/>
                      </a:endParaRPr>
                    </a:p>
                  </a:txBody>
                  <a:tcPr marL="68580" marR="68580" marT="0"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B w="12700" cap="flat" cmpd="sng" algn="ctr">
                      <a:solidFill>
                        <a:srgbClr val="FFFFFF">
                          <a:lumMod val="95000"/>
                        </a:srgbClr>
                      </a:solidFill>
                      <a:prstDash val="solid"/>
                      <a:round/>
                      <a:headEnd type="none" w="med" len="med"/>
                      <a:tailEnd type="none" w="med" len="med"/>
                    </a:lnB>
                    <a:noFill/>
                  </a:tcPr>
                </a:tc>
                <a:tc>
                  <a:txBody>
                    <a:bodyPr/>
                    <a:lstStyle/>
                    <a:p>
                      <a:pPr algn="ctr">
                        <a:spcAft>
                          <a:spcPts val="0"/>
                        </a:spcAft>
                      </a:pPr>
                      <a:endParaRPr lang="de-DE" sz="1200" b="1" dirty="0">
                        <a:solidFill>
                          <a:schemeClr val="tx1"/>
                        </a:solidFill>
                        <a:effectLst/>
                        <a:latin typeface="Arial"/>
                        <a:ea typeface="Calibri"/>
                        <a:cs typeface="Times New Roman"/>
                      </a:endParaRPr>
                    </a:p>
                  </a:txBody>
                  <a:tcPr marL="68580" marR="68580" marT="0"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B w="12700" cap="flat" cmpd="sng" algn="ctr">
                      <a:solidFill>
                        <a:srgbClr val="FFFFFF">
                          <a:lumMod val="95000"/>
                        </a:srgbClr>
                      </a:solidFill>
                      <a:prstDash val="solid"/>
                      <a:round/>
                      <a:headEnd type="none" w="med" len="med"/>
                      <a:tailEnd type="none" w="med" len="med"/>
                    </a:lnB>
                    <a:noFill/>
                  </a:tcPr>
                </a:tc>
                <a:tc>
                  <a:txBody>
                    <a:bodyPr/>
                    <a:lstStyle/>
                    <a:p>
                      <a:pPr algn="ctr">
                        <a:spcAft>
                          <a:spcPts val="0"/>
                        </a:spcAft>
                      </a:pPr>
                      <a:endParaRPr lang="de-DE" sz="1200" b="1" dirty="0">
                        <a:solidFill>
                          <a:schemeClr val="tx1"/>
                        </a:solidFill>
                        <a:effectLst/>
                        <a:latin typeface="Arial"/>
                        <a:ea typeface="Calibri"/>
                        <a:cs typeface="Times New Roman"/>
                      </a:endParaRPr>
                    </a:p>
                  </a:txBody>
                  <a:tcPr marL="68580" marR="68580" marT="0" marB="0" anchor="ctr">
                    <a:lnL w="12700" cap="flat" cmpd="sng" algn="ctr">
                      <a:solidFill>
                        <a:srgbClr val="FFFFFF">
                          <a:lumMod val="95000"/>
                        </a:srgbClr>
                      </a:solidFill>
                      <a:prstDash val="solid"/>
                      <a:round/>
                      <a:headEnd type="none" w="med" len="med"/>
                      <a:tailEnd type="none" w="med" len="med"/>
                    </a:lnL>
                    <a:lnB w="12700" cap="flat" cmpd="sng" algn="ctr">
                      <a:solidFill>
                        <a:srgbClr val="FFFFFF">
                          <a:lumMod val="95000"/>
                        </a:srgbClr>
                      </a:solidFill>
                      <a:prstDash val="solid"/>
                      <a:round/>
                      <a:headEnd type="none" w="med" len="med"/>
                      <a:tailEnd type="none" w="med" len="med"/>
                    </a:lnB>
                    <a:noFill/>
                  </a:tcPr>
                </a:tc>
              </a:tr>
              <a:tr h="657549">
                <a:tc>
                  <a:txBody>
                    <a:bodyPr/>
                    <a:lstStyle/>
                    <a:p>
                      <a:pPr>
                        <a:spcAft>
                          <a:spcPts val="0"/>
                        </a:spcAft>
                      </a:pPr>
                      <a:r>
                        <a:rPr lang="de-DE" sz="1400" b="0" dirty="0">
                          <a:solidFill>
                            <a:schemeClr val="tx1"/>
                          </a:solidFill>
                          <a:effectLst/>
                        </a:rPr>
                        <a:t>Praktikum </a:t>
                      </a:r>
                    </a:p>
                    <a:p>
                      <a:pPr>
                        <a:spcAft>
                          <a:spcPts val="0"/>
                        </a:spcAft>
                      </a:pPr>
                      <a:r>
                        <a:rPr lang="de-DE" sz="1200" b="0" dirty="0">
                          <a:solidFill>
                            <a:schemeClr val="tx1"/>
                          </a:solidFill>
                          <a:effectLst/>
                        </a:rPr>
                        <a:t>(aktive Mitarbeit  erlaubt)</a:t>
                      </a:r>
                      <a:endParaRPr lang="de-DE" sz="1200" b="0" dirty="0">
                        <a:solidFill>
                          <a:schemeClr val="tx1"/>
                        </a:solidFill>
                        <a:effectLst/>
                        <a:latin typeface="Arial"/>
                        <a:ea typeface="Calibri"/>
                        <a:cs typeface="Times New Roman"/>
                      </a:endParaRPr>
                    </a:p>
                  </a:txBody>
                  <a:tcPr marL="68580" marR="68580" marT="0" marB="0" anchor="ctr">
                    <a:lnR w="12700" cap="flat" cmpd="sng" algn="ctr">
                      <a:solidFill>
                        <a:srgbClr val="FFFFFF">
                          <a:lumMod val="95000"/>
                        </a:srgbClr>
                      </a:solidFill>
                      <a:prstDash val="solid"/>
                      <a:round/>
                      <a:headEnd type="none" w="med" len="med"/>
                      <a:tailEnd type="none" w="med" len="med"/>
                    </a:lnR>
                    <a:lnT w="12700" cap="flat" cmpd="sng" algn="ctr">
                      <a:solidFill>
                        <a:srgbClr val="FFFFFF">
                          <a:lumMod val="95000"/>
                        </a:srgbClr>
                      </a:solidFill>
                      <a:prstDash val="solid"/>
                      <a:round/>
                      <a:headEnd type="none" w="med" len="med"/>
                      <a:tailEnd type="none" w="med" len="med"/>
                    </a:lnT>
                    <a:lnB w="12700" cap="flat" cmpd="sng" algn="ctr">
                      <a:solidFill>
                        <a:srgbClr val="FFFFFF">
                          <a:lumMod val="95000"/>
                        </a:srgbClr>
                      </a:solidFill>
                      <a:prstDash val="solid"/>
                      <a:round/>
                      <a:headEnd type="none" w="med" len="med"/>
                      <a:tailEnd type="none" w="med" len="med"/>
                    </a:lnB>
                    <a:noFill/>
                  </a:tcPr>
                </a:tc>
                <a:tc>
                  <a:txBody>
                    <a:bodyPr/>
                    <a:lstStyle/>
                    <a:p>
                      <a:pPr marL="0" indent="0" algn="ctr">
                        <a:spcAft>
                          <a:spcPts val="0"/>
                        </a:spcAft>
                        <a:buSzPct val="150000"/>
                        <a:buFont typeface="Wingdings" charset="2"/>
                        <a:buNone/>
                      </a:pPr>
                      <a:endParaRPr lang="de-DE" sz="1200" b="1" dirty="0">
                        <a:solidFill>
                          <a:schemeClr val="tx1"/>
                        </a:solidFill>
                        <a:effectLst/>
                        <a:latin typeface="Arial"/>
                        <a:ea typeface="Calibri"/>
                        <a:cs typeface="Times New Roman"/>
                      </a:endParaRPr>
                    </a:p>
                  </a:txBody>
                  <a:tcPr marL="68580" marR="68580" marT="0"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lumMod val="95000"/>
                        </a:srgbClr>
                      </a:solidFill>
                      <a:prstDash val="solid"/>
                      <a:round/>
                      <a:headEnd type="none" w="med" len="med"/>
                      <a:tailEnd type="none" w="med" len="med"/>
                    </a:lnT>
                    <a:lnB w="12700" cap="flat" cmpd="sng" algn="ctr">
                      <a:solidFill>
                        <a:srgbClr val="FFFFFF">
                          <a:lumMod val="95000"/>
                        </a:srgbClr>
                      </a:solidFill>
                      <a:prstDash val="solid"/>
                      <a:round/>
                      <a:headEnd type="none" w="med" len="med"/>
                      <a:tailEnd type="none" w="med" len="med"/>
                    </a:lnB>
                    <a:noFill/>
                  </a:tcPr>
                </a:tc>
                <a:tc>
                  <a:txBody>
                    <a:bodyPr/>
                    <a:lstStyle/>
                    <a:p>
                      <a:pPr marL="0" indent="0" algn="ctr">
                        <a:spcAft>
                          <a:spcPts val="0"/>
                        </a:spcAft>
                        <a:buSzPct val="150000"/>
                        <a:buFont typeface="Wingdings" charset="2"/>
                        <a:buNone/>
                      </a:pPr>
                      <a:r>
                        <a:rPr lang="de-DE" sz="1200" dirty="0" smtClean="0">
                          <a:solidFill>
                            <a:schemeClr val="tx1"/>
                          </a:solidFill>
                          <a:effectLst/>
                        </a:rPr>
                        <a:t>  </a:t>
                      </a:r>
                      <a:endParaRPr lang="de-DE" sz="1200" b="1" dirty="0">
                        <a:solidFill>
                          <a:schemeClr val="tx1"/>
                        </a:solidFill>
                        <a:effectLst/>
                        <a:latin typeface="Arial"/>
                        <a:ea typeface="Calibri"/>
                        <a:cs typeface="Times New Roman"/>
                      </a:endParaRPr>
                    </a:p>
                  </a:txBody>
                  <a:tcPr marL="68580" marR="68580" marT="0"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lumMod val="95000"/>
                        </a:srgbClr>
                      </a:solidFill>
                      <a:prstDash val="solid"/>
                      <a:round/>
                      <a:headEnd type="none" w="med" len="med"/>
                      <a:tailEnd type="none" w="med" len="med"/>
                    </a:lnT>
                    <a:lnB w="12700" cap="flat" cmpd="sng" algn="ctr">
                      <a:solidFill>
                        <a:srgbClr val="FFFFFF">
                          <a:lumMod val="95000"/>
                        </a:srgbClr>
                      </a:solidFill>
                      <a:prstDash val="solid"/>
                      <a:round/>
                      <a:headEnd type="none" w="med" len="med"/>
                      <a:tailEnd type="none" w="med" len="med"/>
                    </a:lnB>
                    <a:noFill/>
                  </a:tcPr>
                </a:tc>
                <a:tc>
                  <a:txBody>
                    <a:bodyPr/>
                    <a:lstStyle/>
                    <a:p>
                      <a:pPr marL="0" indent="0" algn="ctr">
                        <a:spcAft>
                          <a:spcPts val="0"/>
                        </a:spcAft>
                        <a:buSzPct val="150000"/>
                        <a:buFont typeface="Wingdings" charset="2"/>
                        <a:buNone/>
                      </a:pPr>
                      <a:r>
                        <a:rPr lang="de-DE" sz="1200" dirty="0" smtClean="0">
                          <a:solidFill>
                            <a:schemeClr val="tx1"/>
                          </a:solidFill>
                          <a:effectLst/>
                        </a:rPr>
                        <a:t> </a:t>
                      </a:r>
                      <a:endParaRPr lang="de-DE" sz="1200" b="1" dirty="0">
                        <a:solidFill>
                          <a:schemeClr val="tx1"/>
                        </a:solidFill>
                        <a:effectLst/>
                        <a:latin typeface="Arial"/>
                        <a:ea typeface="Calibri"/>
                        <a:cs typeface="Times New Roman"/>
                      </a:endParaRPr>
                    </a:p>
                  </a:txBody>
                  <a:tcPr marL="68580" marR="68580" marT="0" marB="0" anchor="ctr">
                    <a:lnL w="12700" cap="flat" cmpd="sng" algn="ctr">
                      <a:solidFill>
                        <a:srgbClr val="FFFFFF">
                          <a:lumMod val="95000"/>
                        </a:srgbClr>
                      </a:solidFill>
                      <a:prstDash val="solid"/>
                      <a:round/>
                      <a:headEnd type="none" w="med" len="med"/>
                      <a:tailEnd type="none" w="med" len="med"/>
                    </a:lnL>
                    <a:lnT w="12700" cap="flat" cmpd="sng" algn="ctr">
                      <a:solidFill>
                        <a:srgbClr val="FFFFFF">
                          <a:lumMod val="95000"/>
                        </a:srgbClr>
                      </a:solidFill>
                      <a:prstDash val="solid"/>
                      <a:round/>
                      <a:headEnd type="none" w="med" len="med"/>
                      <a:tailEnd type="none" w="med" len="med"/>
                    </a:lnT>
                    <a:lnB w="12700" cap="flat" cmpd="sng" algn="ctr">
                      <a:solidFill>
                        <a:srgbClr val="FFFFFF">
                          <a:lumMod val="95000"/>
                        </a:srgbClr>
                      </a:solidFill>
                      <a:prstDash val="solid"/>
                      <a:round/>
                      <a:headEnd type="none" w="med" len="med"/>
                      <a:tailEnd type="none" w="med" len="med"/>
                    </a:lnB>
                    <a:noFill/>
                  </a:tcPr>
                </a:tc>
              </a:tr>
              <a:tr h="651884">
                <a:tc>
                  <a:txBody>
                    <a:bodyPr/>
                    <a:lstStyle/>
                    <a:p>
                      <a:pPr>
                        <a:spcAft>
                          <a:spcPts val="0"/>
                        </a:spcAft>
                      </a:pPr>
                      <a:r>
                        <a:rPr lang="de-DE" sz="1400" b="0" dirty="0">
                          <a:solidFill>
                            <a:schemeClr val="tx1"/>
                          </a:solidFill>
                          <a:effectLst/>
                        </a:rPr>
                        <a:t>Pflichtpraktikum </a:t>
                      </a:r>
                    </a:p>
                    <a:p>
                      <a:pPr>
                        <a:spcAft>
                          <a:spcPts val="0"/>
                        </a:spcAft>
                      </a:pPr>
                      <a:r>
                        <a:rPr lang="de-DE" sz="1200" b="0" dirty="0">
                          <a:solidFill>
                            <a:schemeClr val="tx1"/>
                          </a:solidFill>
                          <a:effectLst/>
                        </a:rPr>
                        <a:t>(i.R. Ausbildung, Studium oder Anerkennung eines ausländischen Berufsabschlusses</a:t>
                      </a:r>
                      <a:r>
                        <a:rPr lang="de-DE" sz="1200" b="0" dirty="0" smtClean="0">
                          <a:solidFill>
                            <a:schemeClr val="tx1"/>
                          </a:solidFill>
                          <a:effectLst/>
                        </a:rPr>
                        <a:t>)</a:t>
                      </a:r>
                      <a:endParaRPr lang="de-DE" sz="1200" b="0" dirty="0">
                        <a:solidFill>
                          <a:schemeClr val="tx1"/>
                        </a:solidFill>
                        <a:effectLst/>
                        <a:latin typeface="Arial"/>
                        <a:ea typeface="Calibri"/>
                        <a:cs typeface="Times New Roman"/>
                      </a:endParaRPr>
                    </a:p>
                  </a:txBody>
                  <a:tcPr anchor="ctr">
                    <a:lnR w="12700" cap="flat" cmpd="sng" algn="ctr">
                      <a:solidFill>
                        <a:srgbClr val="FFFFFF">
                          <a:lumMod val="95000"/>
                        </a:srgbClr>
                      </a:solidFill>
                      <a:prstDash val="solid"/>
                      <a:round/>
                      <a:headEnd type="none" w="med" len="med"/>
                      <a:tailEnd type="none" w="med" len="med"/>
                    </a:lnR>
                    <a:lnT w="12700" cap="flat" cmpd="sng" algn="ctr">
                      <a:solidFill>
                        <a:srgbClr val="FFFFFF">
                          <a:lumMod val="95000"/>
                        </a:srgbClr>
                      </a:solidFill>
                      <a:prstDash val="solid"/>
                      <a:round/>
                      <a:headEnd type="none" w="med" len="med"/>
                      <a:tailEnd type="none" w="med" len="med"/>
                    </a:lnT>
                    <a:lnB w="12700" cap="flat" cmpd="sng" algn="ctr">
                      <a:solidFill>
                        <a:srgbClr val="FFFFFF">
                          <a:lumMod val="95000"/>
                        </a:srgbClr>
                      </a:solidFill>
                      <a:prstDash val="solid"/>
                      <a:round/>
                      <a:headEnd type="none" w="med" len="med"/>
                      <a:tailEnd type="none" w="med" len="med"/>
                    </a:lnB>
                    <a:noFill/>
                  </a:tcPr>
                </a:tc>
                <a:tc>
                  <a:txBody>
                    <a:bodyPr/>
                    <a:lstStyle/>
                    <a:p>
                      <a:pPr algn="ctr">
                        <a:spcAft>
                          <a:spcPts val="0"/>
                        </a:spcAft>
                      </a:pPr>
                      <a:endParaRPr lang="de-DE" sz="1200" b="1" dirty="0">
                        <a:solidFill>
                          <a:schemeClr val="tx1"/>
                        </a:solidFill>
                        <a:effectLst/>
                        <a:latin typeface="Arial"/>
                        <a:ea typeface="Calibri"/>
                        <a:cs typeface="Times New Roman"/>
                      </a:endParaRPr>
                    </a:p>
                  </a:txBody>
                  <a:tcPr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lumMod val="95000"/>
                        </a:srgbClr>
                      </a:solidFill>
                      <a:prstDash val="solid"/>
                      <a:round/>
                      <a:headEnd type="none" w="med" len="med"/>
                      <a:tailEnd type="none" w="med" len="med"/>
                    </a:lnT>
                    <a:lnB w="12700" cap="flat" cmpd="sng" algn="ctr">
                      <a:solidFill>
                        <a:srgbClr val="FFFFFF">
                          <a:lumMod val="95000"/>
                        </a:srgbClr>
                      </a:solidFill>
                      <a:prstDash val="solid"/>
                      <a:round/>
                      <a:headEnd type="none" w="med" len="med"/>
                      <a:tailEnd type="none" w="med" len="med"/>
                    </a:lnB>
                    <a:noFill/>
                  </a:tcPr>
                </a:tc>
                <a:tc>
                  <a:txBody>
                    <a:bodyPr/>
                    <a:lstStyle/>
                    <a:p>
                      <a:pPr algn="ctr">
                        <a:spcAft>
                          <a:spcPts val="0"/>
                        </a:spcAft>
                      </a:pPr>
                      <a:endParaRPr lang="de-DE" sz="1200" b="1" dirty="0">
                        <a:solidFill>
                          <a:schemeClr val="tx1"/>
                        </a:solidFill>
                        <a:effectLst/>
                        <a:latin typeface="Arial"/>
                        <a:ea typeface="Calibri"/>
                        <a:cs typeface="Times New Roman"/>
                      </a:endParaRPr>
                    </a:p>
                  </a:txBody>
                  <a:tcPr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lumMod val="95000"/>
                        </a:srgbClr>
                      </a:solidFill>
                      <a:prstDash val="solid"/>
                      <a:round/>
                      <a:headEnd type="none" w="med" len="med"/>
                      <a:tailEnd type="none" w="med" len="med"/>
                    </a:lnT>
                    <a:lnB w="12700" cap="flat" cmpd="sng" algn="ctr">
                      <a:solidFill>
                        <a:srgbClr val="FFFFFF">
                          <a:lumMod val="95000"/>
                        </a:srgbClr>
                      </a:solidFill>
                      <a:prstDash val="solid"/>
                      <a:round/>
                      <a:headEnd type="none" w="med" len="med"/>
                      <a:tailEnd type="none" w="med" len="med"/>
                    </a:lnB>
                    <a:noFill/>
                  </a:tcPr>
                </a:tc>
                <a:tc>
                  <a:txBody>
                    <a:bodyPr/>
                    <a:lstStyle/>
                    <a:p>
                      <a:pPr algn="ctr">
                        <a:spcAft>
                          <a:spcPts val="0"/>
                        </a:spcAft>
                      </a:pPr>
                      <a:endParaRPr lang="de-DE" sz="1200" b="1" dirty="0">
                        <a:solidFill>
                          <a:schemeClr val="tx1"/>
                        </a:solidFill>
                        <a:effectLst/>
                        <a:latin typeface="Arial"/>
                        <a:ea typeface="Calibri"/>
                        <a:cs typeface="Times New Roman"/>
                      </a:endParaRPr>
                    </a:p>
                  </a:txBody>
                  <a:tcPr anchor="ctr">
                    <a:lnL w="12700" cap="flat" cmpd="sng" algn="ctr">
                      <a:solidFill>
                        <a:srgbClr val="FFFFFF">
                          <a:lumMod val="95000"/>
                        </a:srgbClr>
                      </a:solidFill>
                      <a:prstDash val="solid"/>
                      <a:round/>
                      <a:headEnd type="none" w="med" len="med"/>
                      <a:tailEnd type="none" w="med" len="med"/>
                    </a:lnL>
                    <a:lnT w="12700" cap="flat" cmpd="sng" algn="ctr">
                      <a:solidFill>
                        <a:srgbClr val="FFFFFF">
                          <a:lumMod val="95000"/>
                        </a:srgbClr>
                      </a:solidFill>
                      <a:prstDash val="solid"/>
                      <a:round/>
                      <a:headEnd type="none" w="med" len="med"/>
                      <a:tailEnd type="none" w="med" len="med"/>
                    </a:lnT>
                    <a:lnB w="12700" cap="flat" cmpd="sng" algn="ctr">
                      <a:solidFill>
                        <a:srgbClr val="FFFFFF">
                          <a:lumMod val="95000"/>
                        </a:srgbClr>
                      </a:solidFill>
                      <a:prstDash val="solid"/>
                      <a:round/>
                      <a:headEnd type="none" w="med" len="med"/>
                      <a:tailEnd type="none" w="med" len="med"/>
                    </a:lnB>
                    <a:noFill/>
                  </a:tcPr>
                </a:tc>
              </a:tr>
              <a:tr h="670570">
                <a:tc>
                  <a:txBody>
                    <a:bodyPr/>
                    <a:lstStyle/>
                    <a:p>
                      <a:pPr>
                        <a:spcAft>
                          <a:spcPts val="0"/>
                        </a:spcAft>
                      </a:pPr>
                      <a:r>
                        <a:rPr lang="de-DE" sz="1400" b="0" dirty="0">
                          <a:solidFill>
                            <a:schemeClr val="tx1"/>
                          </a:solidFill>
                          <a:effectLst/>
                        </a:rPr>
                        <a:t>Praktikum zur Berufs(um)</a:t>
                      </a:r>
                      <a:r>
                        <a:rPr lang="de-DE" sz="1400" b="0" dirty="0" err="1">
                          <a:solidFill>
                            <a:schemeClr val="tx1"/>
                          </a:solidFill>
                          <a:effectLst/>
                        </a:rPr>
                        <a:t>orientierung</a:t>
                      </a:r>
                      <a:endParaRPr lang="de-DE" sz="1400" b="0" dirty="0">
                        <a:solidFill>
                          <a:schemeClr val="tx1"/>
                        </a:solidFill>
                        <a:effectLst/>
                        <a:latin typeface="Arial"/>
                        <a:ea typeface="Calibri"/>
                        <a:cs typeface="Times New Roman"/>
                      </a:endParaRPr>
                    </a:p>
                  </a:txBody>
                  <a:tcPr marL="68580" marR="68580" marT="0" marB="0" anchor="ctr">
                    <a:lnR w="12700" cap="flat" cmpd="sng" algn="ctr">
                      <a:solidFill>
                        <a:srgbClr val="FFFFFF">
                          <a:lumMod val="95000"/>
                        </a:srgbClr>
                      </a:solidFill>
                      <a:prstDash val="solid"/>
                      <a:round/>
                      <a:headEnd type="none" w="med" len="med"/>
                      <a:tailEnd type="none" w="med" len="med"/>
                    </a:lnR>
                    <a:lnT w="12700" cap="flat" cmpd="sng" algn="ctr">
                      <a:solidFill>
                        <a:srgbClr val="FFFFFF">
                          <a:lumMod val="95000"/>
                        </a:srgbClr>
                      </a:solidFill>
                      <a:prstDash val="solid"/>
                      <a:round/>
                      <a:headEnd type="none" w="med" len="med"/>
                      <a:tailEnd type="none" w="med" len="med"/>
                    </a:lnT>
                    <a:lnB w="12700" cap="flat" cmpd="sng" algn="ctr">
                      <a:solidFill>
                        <a:srgbClr val="FFFFFF">
                          <a:lumMod val="95000"/>
                        </a:srgbClr>
                      </a:solidFill>
                      <a:prstDash val="solid"/>
                      <a:round/>
                      <a:headEnd type="none" w="med" len="med"/>
                      <a:tailEnd type="none" w="med" len="med"/>
                    </a:lnB>
                    <a:noFill/>
                  </a:tcPr>
                </a:tc>
                <a:tc>
                  <a:txBody>
                    <a:bodyPr/>
                    <a:lstStyle/>
                    <a:p>
                      <a:pPr marL="0" indent="0" algn="ctr">
                        <a:spcAft>
                          <a:spcPts val="0"/>
                        </a:spcAft>
                        <a:buSzPct val="150000"/>
                        <a:buFont typeface="Wingdings" charset="2"/>
                        <a:buNone/>
                      </a:pPr>
                      <a:r>
                        <a:rPr lang="de-DE" sz="1200" dirty="0" smtClean="0">
                          <a:solidFill>
                            <a:schemeClr val="tx1"/>
                          </a:solidFill>
                          <a:effectLst/>
                        </a:rPr>
                        <a:t> </a:t>
                      </a:r>
                      <a:endParaRPr lang="de-DE" sz="1200" b="1" dirty="0">
                        <a:solidFill>
                          <a:schemeClr val="tx1"/>
                        </a:solidFill>
                        <a:effectLst/>
                        <a:latin typeface="Arial"/>
                        <a:ea typeface="Calibri"/>
                        <a:cs typeface="Times New Roman"/>
                      </a:endParaRPr>
                    </a:p>
                  </a:txBody>
                  <a:tcPr marL="68580" marR="68580" marT="0"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lumMod val="95000"/>
                        </a:srgbClr>
                      </a:solidFill>
                      <a:prstDash val="solid"/>
                      <a:round/>
                      <a:headEnd type="none" w="med" len="med"/>
                      <a:tailEnd type="none" w="med" len="med"/>
                    </a:lnT>
                    <a:lnB w="12700" cap="flat" cmpd="sng" algn="ctr">
                      <a:solidFill>
                        <a:srgbClr val="FFFFFF">
                          <a:lumMod val="95000"/>
                        </a:srgbClr>
                      </a:solidFill>
                      <a:prstDash val="solid"/>
                      <a:round/>
                      <a:headEnd type="none" w="med" len="med"/>
                      <a:tailEnd type="none" w="med" len="med"/>
                    </a:lnB>
                    <a:noFill/>
                  </a:tcPr>
                </a:tc>
                <a:tc>
                  <a:txBody>
                    <a:bodyPr/>
                    <a:lstStyle/>
                    <a:p>
                      <a:pPr marL="0" indent="0" algn="ctr">
                        <a:spcAft>
                          <a:spcPts val="0"/>
                        </a:spcAft>
                        <a:buSzPct val="150000"/>
                        <a:buFont typeface="Wingdings" charset="2"/>
                        <a:buNone/>
                      </a:pPr>
                      <a:endParaRPr lang="de-DE" sz="1200" b="1" dirty="0">
                        <a:solidFill>
                          <a:schemeClr val="tx1"/>
                        </a:solidFill>
                        <a:effectLst/>
                        <a:latin typeface="Arial"/>
                        <a:ea typeface="Calibri"/>
                        <a:cs typeface="Times New Roman"/>
                      </a:endParaRPr>
                    </a:p>
                  </a:txBody>
                  <a:tcPr marL="68580" marR="68580" marT="0"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lumMod val="95000"/>
                        </a:srgbClr>
                      </a:solidFill>
                      <a:prstDash val="solid"/>
                      <a:round/>
                      <a:headEnd type="none" w="med" len="med"/>
                      <a:tailEnd type="none" w="med" len="med"/>
                    </a:lnT>
                    <a:lnB w="12700" cap="flat" cmpd="sng" algn="ctr">
                      <a:solidFill>
                        <a:srgbClr val="FFFFFF">
                          <a:lumMod val="95000"/>
                        </a:srgbClr>
                      </a:solidFill>
                      <a:prstDash val="solid"/>
                      <a:round/>
                      <a:headEnd type="none" w="med" len="med"/>
                      <a:tailEnd type="none" w="med" len="med"/>
                    </a:lnB>
                    <a:noFill/>
                  </a:tcPr>
                </a:tc>
                <a:tc>
                  <a:txBody>
                    <a:bodyPr/>
                    <a:lstStyle/>
                    <a:p>
                      <a:pPr marL="0" indent="0" algn="ctr">
                        <a:spcAft>
                          <a:spcPts val="0"/>
                        </a:spcAft>
                        <a:buSzPct val="150000"/>
                        <a:buFont typeface="Wingdings" charset="2"/>
                        <a:buNone/>
                      </a:pPr>
                      <a:endParaRPr lang="de-DE" sz="1200" b="1" dirty="0">
                        <a:solidFill>
                          <a:schemeClr val="tx1"/>
                        </a:solidFill>
                        <a:effectLst/>
                        <a:latin typeface="Arial"/>
                        <a:ea typeface="Calibri"/>
                        <a:cs typeface="Times New Roman"/>
                      </a:endParaRPr>
                    </a:p>
                  </a:txBody>
                  <a:tcPr marL="68580" marR="68580" marT="0" marB="0" anchor="ctr">
                    <a:lnL w="12700" cap="flat" cmpd="sng" algn="ctr">
                      <a:solidFill>
                        <a:srgbClr val="FFFFFF">
                          <a:lumMod val="95000"/>
                        </a:srgbClr>
                      </a:solidFill>
                      <a:prstDash val="solid"/>
                      <a:round/>
                      <a:headEnd type="none" w="med" len="med"/>
                      <a:tailEnd type="none" w="med" len="med"/>
                    </a:lnL>
                    <a:lnT w="12700" cap="flat" cmpd="sng" algn="ctr">
                      <a:solidFill>
                        <a:srgbClr val="FFFFFF">
                          <a:lumMod val="95000"/>
                        </a:srgbClr>
                      </a:solidFill>
                      <a:prstDash val="solid"/>
                      <a:round/>
                      <a:headEnd type="none" w="med" len="med"/>
                      <a:tailEnd type="none" w="med" len="med"/>
                    </a:lnT>
                    <a:lnB w="12700" cap="flat" cmpd="sng" algn="ctr">
                      <a:solidFill>
                        <a:srgbClr val="FFFFFF">
                          <a:lumMod val="95000"/>
                        </a:srgbClr>
                      </a:solidFill>
                      <a:prstDash val="solid"/>
                      <a:round/>
                      <a:headEnd type="none" w="med" len="med"/>
                      <a:tailEnd type="none" w="med" len="med"/>
                    </a:lnB>
                    <a:noFill/>
                  </a:tcPr>
                </a:tc>
              </a:tr>
              <a:tr h="699180">
                <a:tc>
                  <a:txBody>
                    <a:bodyPr/>
                    <a:lstStyle/>
                    <a:p>
                      <a:pPr>
                        <a:spcAft>
                          <a:spcPts val="0"/>
                        </a:spcAft>
                      </a:pPr>
                      <a:r>
                        <a:rPr lang="de-DE" sz="1400" b="0" dirty="0" smtClean="0">
                          <a:solidFill>
                            <a:schemeClr val="tx1"/>
                          </a:solidFill>
                          <a:effectLst/>
                        </a:rPr>
                        <a:t>Ausbildungsbegleitendes Praktikum</a:t>
                      </a:r>
                    </a:p>
                  </a:txBody>
                  <a:tcPr marL="68580" marR="68580" marT="0" marB="0" anchor="ctr">
                    <a:lnR w="12700" cap="flat" cmpd="sng" algn="ctr">
                      <a:solidFill>
                        <a:srgbClr val="FFFFFF">
                          <a:lumMod val="95000"/>
                        </a:srgbClr>
                      </a:solidFill>
                      <a:prstDash val="solid"/>
                      <a:round/>
                      <a:headEnd type="none" w="med" len="med"/>
                      <a:tailEnd type="none" w="med" len="med"/>
                    </a:lnR>
                    <a:lnT w="12700" cap="flat" cmpd="sng" algn="ctr">
                      <a:solidFill>
                        <a:srgbClr val="FFFFFF">
                          <a:lumMod val="95000"/>
                        </a:srgbClr>
                      </a:solidFill>
                      <a:prstDash val="solid"/>
                      <a:round/>
                      <a:headEnd type="none" w="med" len="med"/>
                      <a:tailEnd type="none" w="med" len="med"/>
                    </a:lnT>
                    <a:noFill/>
                  </a:tcPr>
                </a:tc>
                <a:tc>
                  <a:txBody>
                    <a:bodyPr/>
                    <a:lstStyle/>
                    <a:p>
                      <a:pPr marL="0" indent="0" algn="ctr">
                        <a:spcAft>
                          <a:spcPts val="0"/>
                        </a:spcAft>
                        <a:buSzPct val="150000"/>
                        <a:buFont typeface="Wingdings" charset="2"/>
                        <a:buNone/>
                      </a:pPr>
                      <a:r>
                        <a:rPr lang="de-DE" sz="1200" dirty="0" smtClean="0">
                          <a:solidFill>
                            <a:schemeClr val="tx1"/>
                          </a:solidFill>
                          <a:effectLst/>
                        </a:rPr>
                        <a:t> </a:t>
                      </a:r>
                      <a:endParaRPr lang="de-DE" sz="1200" b="1" dirty="0">
                        <a:solidFill>
                          <a:schemeClr val="tx1"/>
                        </a:solidFill>
                        <a:effectLst/>
                        <a:latin typeface="Arial"/>
                        <a:ea typeface="Calibri"/>
                        <a:cs typeface="Times New Roman"/>
                      </a:endParaRPr>
                    </a:p>
                  </a:txBody>
                  <a:tcPr marL="68580" marR="68580" marT="0"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lumMod val="95000"/>
                        </a:srgbClr>
                      </a:solidFill>
                      <a:prstDash val="solid"/>
                      <a:round/>
                      <a:headEnd type="none" w="med" len="med"/>
                      <a:tailEnd type="none" w="med" len="med"/>
                    </a:lnT>
                    <a:noFill/>
                  </a:tcPr>
                </a:tc>
                <a:tc>
                  <a:txBody>
                    <a:bodyPr/>
                    <a:lstStyle/>
                    <a:p>
                      <a:pPr marL="0" indent="0" algn="ctr">
                        <a:spcAft>
                          <a:spcPts val="0"/>
                        </a:spcAft>
                        <a:buSzPct val="150000"/>
                        <a:buFont typeface="Wingdings" charset="2"/>
                        <a:buNone/>
                      </a:pPr>
                      <a:endParaRPr lang="de-DE" sz="1200" b="1" dirty="0">
                        <a:solidFill>
                          <a:schemeClr val="tx1"/>
                        </a:solidFill>
                        <a:effectLst/>
                        <a:latin typeface="Arial"/>
                        <a:ea typeface="Calibri"/>
                        <a:cs typeface="Times New Roman"/>
                      </a:endParaRPr>
                    </a:p>
                  </a:txBody>
                  <a:tcPr marL="68580" marR="68580" marT="0"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lumMod val="95000"/>
                        </a:srgbClr>
                      </a:solidFill>
                      <a:prstDash val="solid"/>
                      <a:round/>
                      <a:headEnd type="none" w="med" len="med"/>
                      <a:tailEnd type="none" w="med" len="med"/>
                    </a:lnT>
                    <a:noFill/>
                  </a:tcPr>
                </a:tc>
                <a:tc>
                  <a:txBody>
                    <a:bodyPr/>
                    <a:lstStyle/>
                    <a:p>
                      <a:pPr marL="0" indent="0" algn="ctr">
                        <a:spcAft>
                          <a:spcPts val="0"/>
                        </a:spcAft>
                        <a:buSzPct val="150000"/>
                        <a:buFont typeface="Wingdings" charset="2"/>
                        <a:buNone/>
                      </a:pPr>
                      <a:endParaRPr lang="de-DE" sz="1200" b="1" dirty="0" smtClean="0">
                        <a:solidFill>
                          <a:schemeClr val="tx1"/>
                        </a:solidFill>
                        <a:effectLst/>
                      </a:endParaRPr>
                    </a:p>
                  </a:txBody>
                  <a:tcPr marL="68580" marR="68580" marT="0" marB="0" anchor="ctr">
                    <a:lnL w="12700" cap="flat" cmpd="sng" algn="ctr">
                      <a:solidFill>
                        <a:srgbClr val="FFFFFF">
                          <a:lumMod val="95000"/>
                        </a:srgbClr>
                      </a:solidFill>
                      <a:prstDash val="solid"/>
                      <a:round/>
                      <a:headEnd type="none" w="med" len="med"/>
                      <a:tailEnd type="none" w="med" len="med"/>
                    </a:lnL>
                    <a:lnT w="12700" cap="flat" cmpd="sng" algn="ctr">
                      <a:solidFill>
                        <a:srgbClr val="FFFFFF">
                          <a:lumMod val="95000"/>
                        </a:srgbClr>
                      </a:solidFill>
                      <a:prstDash val="solid"/>
                      <a:round/>
                      <a:headEnd type="none" w="med" len="med"/>
                      <a:tailEnd type="none" w="med" len="med"/>
                    </a:lnT>
                    <a:noFill/>
                  </a:tcPr>
                </a:tc>
              </a:tr>
            </a:tbl>
          </a:graphicData>
        </a:graphic>
      </p:graphicFrame>
      <p:pic>
        <p:nvPicPr>
          <p:cNvPr id="7" name="Bild 6"/>
          <p:cNvPicPr>
            <a:picLocks noChangeAspect="1"/>
          </p:cNvPicPr>
          <p:nvPr/>
        </p:nvPicPr>
        <p:blipFill>
          <a:blip r:embed="rId3"/>
          <a:stretch>
            <a:fillRect/>
          </a:stretch>
        </p:blipFill>
        <p:spPr>
          <a:xfrm>
            <a:off x="4961180" y="3158350"/>
            <a:ext cx="169324" cy="169324"/>
          </a:xfrm>
          <a:prstGeom prst="rect">
            <a:avLst/>
          </a:prstGeom>
        </p:spPr>
      </p:pic>
      <p:pic>
        <p:nvPicPr>
          <p:cNvPr id="15" name="Bild 14"/>
          <p:cNvPicPr>
            <a:picLocks noChangeAspect="1"/>
          </p:cNvPicPr>
          <p:nvPr/>
        </p:nvPicPr>
        <p:blipFill>
          <a:blip r:embed="rId3"/>
          <a:stretch>
            <a:fillRect/>
          </a:stretch>
        </p:blipFill>
        <p:spPr>
          <a:xfrm>
            <a:off x="6578219" y="3158350"/>
            <a:ext cx="169324" cy="169324"/>
          </a:xfrm>
          <a:prstGeom prst="rect">
            <a:avLst/>
          </a:prstGeom>
        </p:spPr>
      </p:pic>
      <p:pic>
        <p:nvPicPr>
          <p:cNvPr id="16" name="Bild 15"/>
          <p:cNvPicPr>
            <a:picLocks noChangeAspect="1"/>
          </p:cNvPicPr>
          <p:nvPr/>
        </p:nvPicPr>
        <p:blipFill>
          <a:blip r:embed="rId3"/>
          <a:stretch>
            <a:fillRect/>
          </a:stretch>
        </p:blipFill>
        <p:spPr>
          <a:xfrm>
            <a:off x="8085199" y="3158350"/>
            <a:ext cx="169324" cy="169324"/>
          </a:xfrm>
          <a:prstGeom prst="rect">
            <a:avLst/>
          </a:prstGeom>
        </p:spPr>
      </p:pic>
      <p:pic>
        <p:nvPicPr>
          <p:cNvPr id="17" name="Bild 16"/>
          <p:cNvPicPr>
            <a:picLocks noChangeAspect="1"/>
          </p:cNvPicPr>
          <p:nvPr/>
        </p:nvPicPr>
        <p:blipFill>
          <a:blip r:embed="rId3"/>
          <a:stretch>
            <a:fillRect/>
          </a:stretch>
        </p:blipFill>
        <p:spPr>
          <a:xfrm>
            <a:off x="4961180" y="4411321"/>
            <a:ext cx="169324" cy="169324"/>
          </a:xfrm>
          <a:prstGeom prst="rect">
            <a:avLst/>
          </a:prstGeom>
        </p:spPr>
      </p:pic>
      <p:pic>
        <p:nvPicPr>
          <p:cNvPr id="18" name="Bild 17"/>
          <p:cNvPicPr>
            <a:picLocks noChangeAspect="1"/>
          </p:cNvPicPr>
          <p:nvPr/>
        </p:nvPicPr>
        <p:blipFill>
          <a:blip r:embed="rId3"/>
          <a:stretch>
            <a:fillRect/>
          </a:stretch>
        </p:blipFill>
        <p:spPr>
          <a:xfrm>
            <a:off x="6578219" y="4411321"/>
            <a:ext cx="169324" cy="169324"/>
          </a:xfrm>
          <a:prstGeom prst="rect">
            <a:avLst/>
          </a:prstGeom>
        </p:spPr>
      </p:pic>
      <p:pic>
        <p:nvPicPr>
          <p:cNvPr id="19" name="Bild 18"/>
          <p:cNvPicPr>
            <a:picLocks noChangeAspect="1"/>
          </p:cNvPicPr>
          <p:nvPr/>
        </p:nvPicPr>
        <p:blipFill>
          <a:blip r:embed="rId3"/>
          <a:stretch>
            <a:fillRect/>
          </a:stretch>
        </p:blipFill>
        <p:spPr>
          <a:xfrm>
            <a:off x="8085199" y="4411321"/>
            <a:ext cx="169324" cy="169324"/>
          </a:xfrm>
          <a:prstGeom prst="rect">
            <a:avLst/>
          </a:prstGeom>
        </p:spPr>
      </p:pic>
      <p:pic>
        <p:nvPicPr>
          <p:cNvPr id="21" name="Bild 20"/>
          <p:cNvPicPr>
            <a:picLocks noChangeAspect="1"/>
          </p:cNvPicPr>
          <p:nvPr/>
        </p:nvPicPr>
        <p:blipFill>
          <a:blip r:embed="rId4"/>
          <a:stretch>
            <a:fillRect/>
          </a:stretch>
        </p:blipFill>
        <p:spPr>
          <a:xfrm>
            <a:off x="4944487" y="3736437"/>
            <a:ext cx="211416" cy="198406"/>
          </a:xfrm>
          <a:prstGeom prst="rect">
            <a:avLst/>
          </a:prstGeom>
        </p:spPr>
      </p:pic>
      <p:pic>
        <p:nvPicPr>
          <p:cNvPr id="27" name="Bild 26"/>
          <p:cNvPicPr>
            <a:picLocks noChangeAspect="1"/>
          </p:cNvPicPr>
          <p:nvPr/>
        </p:nvPicPr>
        <p:blipFill>
          <a:blip r:embed="rId4"/>
          <a:stretch>
            <a:fillRect/>
          </a:stretch>
        </p:blipFill>
        <p:spPr>
          <a:xfrm>
            <a:off x="6561527" y="3736437"/>
            <a:ext cx="211416" cy="198406"/>
          </a:xfrm>
          <a:prstGeom prst="rect">
            <a:avLst/>
          </a:prstGeom>
        </p:spPr>
      </p:pic>
      <p:pic>
        <p:nvPicPr>
          <p:cNvPr id="28" name="Bild 27"/>
          <p:cNvPicPr>
            <a:picLocks noChangeAspect="1"/>
          </p:cNvPicPr>
          <p:nvPr/>
        </p:nvPicPr>
        <p:blipFill>
          <a:blip r:embed="rId4"/>
          <a:stretch>
            <a:fillRect/>
          </a:stretch>
        </p:blipFill>
        <p:spPr>
          <a:xfrm>
            <a:off x="8068507" y="3736437"/>
            <a:ext cx="211416" cy="198406"/>
          </a:xfrm>
          <a:prstGeom prst="rect">
            <a:avLst/>
          </a:prstGeom>
        </p:spPr>
      </p:pic>
      <p:pic>
        <p:nvPicPr>
          <p:cNvPr id="29" name="Bild 28"/>
          <p:cNvPicPr>
            <a:picLocks noChangeAspect="1"/>
          </p:cNvPicPr>
          <p:nvPr/>
        </p:nvPicPr>
        <p:blipFill>
          <a:blip r:embed="rId4"/>
          <a:stretch>
            <a:fillRect/>
          </a:stretch>
        </p:blipFill>
        <p:spPr>
          <a:xfrm>
            <a:off x="4944487" y="5031737"/>
            <a:ext cx="211416" cy="198406"/>
          </a:xfrm>
          <a:prstGeom prst="rect">
            <a:avLst/>
          </a:prstGeom>
        </p:spPr>
      </p:pic>
      <p:pic>
        <p:nvPicPr>
          <p:cNvPr id="30" name="Bild 29"/>
          <p:cNvPicPr>
            <a:picLocks noChangeAspect="1"/>
          </p:cNvPicPr>
          <p:nvPr/>
        </p:nvPicPr>
        <p:blipFill>
          <a:blip r:embed="rId4"/>
          <a:stretch>
            <a:fillRect/>
          </a:stretch>
        </p:blipFill>
        <p:spPr>
          <a:xfrm>
            <a:off x="6561527" y="5031737"/>
            <a:ext cx="211416" cy="198406"/>
          </a:xfrm>
          <a:prstGeom prst="rect">
            <a:avLst/>
          </a:prstGeom>
        </p:spPr>
      </p:pic>
      <p:pic>
        <p:nvPicPr>
          <p:cNvPr id="31" name="Bild 30"/>
          <p:cNvPicPr>
            <a:picLocks noChangeAspect="1"/>
          </p:cNvPicPr>
          <p:nvPr/>
        </p:nvPicPr>
        <p:blipFill>
          <a:blip r:embed="rId4"/>
          <a:stretch>
            <a:fillRect/>
          </a:stretch>
        </p:blipFill>
        <p:spPr>
          <a:xfrm>
            <a:off x="8068507" y="5031737"/>
            <a:ext cx="211416" cy="198406"/>
          </a:xfrm>
          <a:prstGeom prst="rect">
            <a:avLst/>
          </a:prstGeom>
        </p:spPr>
      </p:pic>
      <p:pic>
        <p:nvPicPr>
          <p:cNvPr id="32" name="Bild 31"/>
          <p:cNvPicPr>
            <a:picLocks noChangeAspect="1"/>
          </p:cNvPicPr>
          <p:nvPr/>
        </p:nvPicPr>
        <p:blipFill>
          <a:blip r:embed="rId4"/>
          <a:stretch>
            <a:fillRect/>
          </a:stretch>
        </p:blipFill>
        <p:spPr>
          <a:xfrm>
            <a:off x="4944487" y="5742882"/>
            <a:ext cx="211416" cy="198406"/>
          </a:xfrm>
          <a:prstGeom prst="rect">
            <a:avLst/>
          </a:prstGeom>
        </p:spPr>
      </p:pic>
      <p:pic>
        <p:nvPicPr>
          <p:cNvPr id="33" name="Bild 32"/>
          <p:cNvPicPr>
            <a:picLocks noChangeAspect="1"/>
          </p:cNvPicPr>
          <p:nvPr/>
        </p:nvPicPr>
        <p:blipFill>
          <a:blip r:embed="rId4"/>
          <a:stretch>
            <a:fillRect/>
          </a:stretch>
        </p:blipFill>
        <p:spPr>
          <a:xfrm>
            <a:off x="6561527" y="5742882"/>
            <a:ext cx="211416" cy="198406"/>
          </a:xfrm>
          <a:prstGeom prst="rect">
            <a:avLst/>
          </a:prstGeom>
        </p:spPr>
      </p:pic>
      <p:pic>
        <p:nvPicPr>
          <p:cNvPr id="34" name="Bild 33"/>
          <p:cNvPicPr>
            <a:picLocks noChangeAspect="1"/>
          </p:cNvPicPr>
          <p:nvPr/>
        </p:nvPicPr>
        <p:blipFill>
          <a:blip r:embed="rId4"/>
          <a:stretch>
            <a:fillRect/>
          </a:stretch>
        </p:blipFill>
        <p:spPr>
          <a:xfrm>
            <a:off x="8068507" y="5742882"/>
            <a:ext cx="211416" cy="198406"/>
          </a:xfrm>
          <a:prstGeom prst="rect">
            <a:avLst/>
          </a:prstGeom>
        </p:spPr>
      </p:pic>
      <p:sp>
        <p:nvSpPr>
          <p:cNvPr id="35" name="Rechteck 34"/>
          <p:cNvSpPr/>
          <p:nvPr/>
        </p:nvSpPr>
        <p:spPr>
          <a:xfrm>
            <a:off x="6174356" y="5237106"/>
            <a:ext cx="1029436" cy="233397"/>
          </a:xfrm>
          <a:prstGeom prst="rect">
            <a:avLst/>
          </a:prstGeom>
        </p:spPr>
        <p:txBody>
          <a:bodyPr wrap="none">
            <a:spAutoFit/>
          </a:bodyPr>
          <a:lstStyle/>
          <a:p>
            <a:pPr marL="0" indent="0" algn="ctr">
              <a:spcAft>
                <a:spcPts val="0"/>
              </a:spcAft>
              <a:buSzPct val="150000"/>
              <a:buFont typeface="Wingdings" charset="2"/>
              <a:buNone/>
            </a:pPr>
            <a:r>
              <a:rPr lang="de-DE" sz="1000" dirty="0">
                <a:solidFill>
                  <a:srgbClr val="E2001A"/>
                </a:solidFill>
              </a:rPr>
              <a:t>wenn &gt; 3 Mon.</a:t>
            </a:r>
            <a:endParaRPr lang="de-DE" sz="1000" b="1" dirty="0">
              <a:solidFill>
                <a:srgbClr val="E2001A"/>
              </a:solidFill>
              <a:latin typeface="Arial"/>
              <a:ea typeface="Calibri"/>
              <a:cs typeface="Times New Roman"/>
            </a:endParaRPr>
          </a:p>
        </p:txBody>
      </p:sp>
      <p:sp>
        <p:nvSpPr>
          <p:cNvPr id="36" name="Rechteck 35"/>
          <p:cNvSpPr/>
          <p:nvPr/>
        </p:nvSpPr>
        <p:spPr>
          <a:xfrm>
            <a:off x="7655937" y="5237106"/>
            <a:ext cx="1029436" cy="233397"/>
          </a:xfrm>
          <a:prstGeom prst="rect">
            <a:avLst/>
          </a:prstGeom>
        </p:spPr>
        <p:txBody>
          <a:bodyPr wrap="none">
            <a:spAutoFit/>
          </a:bodyPr>
          <a:lstStyle/>
          <a:p>
            <a:pPr marL="0" indent="0" algn="ctr">
              <a:spcAft>
                <a:spcPts val="0"/>
              </a:spcAft>
              <a:buSzPct val="150000"/>
              <a:buFont typeface="Wingdings" charset="2"/>
              <a:buNone/>
            </a:pPr>
            <a:r>
              <a:rPr lang="de-DE" sz="1000" dirty="0">
                <a:solidFill>
                  <a:srgbClr val="E2001A"/>
                </a:solidFill>
              </a:rPr>
              <a:t>wenn &gt; 3 Mon.</a:t>
            </a:r>
            <a:endParaRPr lang="de-DE" sz="1000" b="1" dirty="0">
              <a:solidFill>
                <a:srgbClr val="E2001A"/>
              </a:solidFill>
              <a:latin typeface="Arial"/>
              <a:ea typeface="Calibri"/>
              <a:cs typeface="Times New Roman"/>
            </a:endParaRPr>
          </a:p>
        </p:txBody>
      </p:sp>
      <p:sp>
        <p:nvSpPr>
          <p:cNvPr id="37" name="Rechteck 36"/>
          <p:cNvSpPr/>
          <p:nvPr/>
        </p:nvSpPr>
        <p:spPr>
          <a:xfrm>
            <a:off x="6174356" y="5922854"/>
            <a:ext cx="1029436" cy="233397"/>
          </a:xfrm>
          <a:prstGeom prst="rect">
            <a:avLst/>
          </a:prstGeom>
        </p:spPr>
        <p:txBody>
          <a:bodyPr wrap="none">
            <a:spAutoFit/>
          </a:bodyPr>
          <a:lstStyle/>
          <a:p>
            <a:pPr marL="0" indent="0" algn="ctr">
              <a:spcAft>
                <a:spcPts val="0"/>
              </a:spcAft>
              <a:buSzPct val="150000"/>
              <a:buFont typeface="Wingdings" charset="2"/>
              <a:buNone/>
            </a:pPr>
            <a:r>
              <a:rPr lang="de-DE" sz="1000" dirty="0">
                <a:solidFill>
                  <a:srgbClr val="E2001A"/>
                </a:solidFill>
              </a:rPr>
              <a:t>wenn &gt; 3 Mon.</a:t>
            </a:r>
            <a:endParaRPr lang="de-DE" sz="1000" b="1" dirty="0">
              <a:solidFill>
                <a:srgbClr val="E2001A"/>
              </a:solidFill>
              <a:latin typeface="Arial"/>
              <a:ea typeface="Calibri"/>
              <a:cs typeface="Times New Roman"/>
            </a:endParaRPr>
          </a:p>
        </p:txBody>
      </p:sp>
      <p:sp>
        <p:nvSpPr>
          <p:cNvPr id="38" name="Rechteck 37"/>
          <p:cNvSpPr/>
          <p:nvPr/>
        </p:nvSpPr>
        <p:spPr>
          <a:xfrm>
            <a:off x="7655937" y="5922854"/>
            <a:ext cx="1029436" cy="233397"/>
          </a:xfrm>
          <a:prstGeom prst="rect">
            <a:avLst/>
          </a:prstGeom>
        </p:spPr>
        <p:txBody>
          <a:bodyPr wrap="none">
            <a:spAutoFit/>
          </a:bodyPr>
          <a:lstStyle/>
          <a:p>
            <a:pPr marL="0" indent="0" algn="ctr">
              <a:spcAft>
                <a:spcPts val="0"/>
              </a:spcAft>
              <a:buSzPct val="150000"/>
              <a:buFont typeface="Wingdings" charset="2"/>
              <a:buNone/>
            </a:pPr>
            <a:r>
              <a:rPr lang="de-DE" sz="1000" dirty="0">
                <a:solidFill>
                  <a:srgbClr val="E2001A"/>
                </a:solidFill>
              </a:rPr>
              <a:t>wenn &gt; 3 Mon.</a:t>
            </a:r>
            <a:endParaRPr lang="de-DE" sz="1000" b="1" dirty="0">
              <a:solidFill>
                <a:srgbClr val="E2001A"/>
              </a:solidFill>
              <a:latin typeface="Arial"/>
              <a:ea typeface="Calibri"/>
              <a:cs typeface="Times New Roman"/>
            </a:endParaRPr>
          </a:p>
        </p:txBody>
      </p:sp>
      <p:pic>
        <p:nvPicPr>
          <p:cNvPr id="39" name="Bild 47"/>
          <p:cNvPicPr>
            <a:picLocks noChangeAspect="1"/>
          </p:cNvPicPr>
          <p:nvPr/>
        </p:nvPicPr>
        <p:blipFill>
          <a:blip r:embed="rId5"/>
          <a:stretch>
            <a:fillRect/>
          </a:stretch>
        </p:blipFill>
        <p:spPr>
          <a:xfrm>
            <a:off x="644236" y="1563225"/>
            <a:ext cx="1138156" cy="1138156"/>
          </a:xfrm>
          <a:prstGeom prst="rect">
            <a:avLst/>
          </a:prstGeom>
        </p:spPr>
      </p:pic>
    </p:spTree>
    <p:extLst>
      <p:ext uri="{BB962C8B-B14F-4D97-AF65-F5344CB8AC3E}">
        <p14:creationId xmlns:p14="http://schemas.microsoft.com/office/powerpoint/2010/main" val="2543616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blende"/>
          <p:cNvPicPr>
            <a:picLocks noChangeAspect="1"/>
          </p:cNvPicPr>
          <p:nvPr/>
        </p:nvPicPr>
        <p:blipFill rotWithShape="1">
          <a:blip r:embed="rId3" cstate="print">
            <a:extLst>
              <a:ext uri="{28A0092B-C50C-407E-A947-70E740481C1C}">
                <a14:useLocalDpi xmlns:a14="http://schemas.microsoft.com/office/drawing/2010/main" val="0"/>
              </a:ext>
            </a:extLst>
          </a:blip>
          <a:srcRect b="18062"/>
          <a:stretch/>
        </p:blipFill>
        <p:spPr>
          <a:xfrm>
            <a:off x="0" y="10159"/>
            <a:ext cx="9180513" cy="5317200"/>
          </a:xfrm>
          <a:prstGeom prst="rect">
            <a:avLst/>
          </a:prstGeom>
        </p:spPr>
      </p:pic>
      <p:sp>
        <p:nvSpPr>
          <p:cNvPr id="2" name="Titel 1"/>
          <p:cNvSpPr>
            <a:spLocks noGrp="1"/>
          </p:cNvSpPr>
          <p:nvPr>
            <p:ph type="title"/>
          </p:nvPr>
        </p:nvSpPr>
        <p:spPr>
          <a:xfrm>
            <a:off x="697777" y="5472000"/>
            <a:ext cx="9358788" cy="348942"/>
          </a:xfrm>
        </p:spPr>
        <p:txBody>
          <a:bodyPr/>
          <a:lstStyle/>
          <a:p>
            <a:pPr>
              <a:lnSpc>
                <a:spcPts val="2900"/>
              </a:lnSpc>
            </a:pPr>
            <a:r>
              <a:rPr lang="de-DE" dirty="0" smtClean="0"/>
              <a:t>3. Prüfung von Fördermöglichkeiten</a:t>
            </a:r>
            <a:endParaRPr lang="de-DE" dirty="0"/>
          </a:p>
        </p:txBody>
      </p:sp>
      <p:pic>
        <p:nvPicPr>
          <p:cNvPr id="10" name="Bildblen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 y="0"/>
            <a:ext cx="9184359" cy="5345134"/>
          </a:xfrm>
          <a:prstGeom prst="rect">
            <a:avLst/>
          </a:prstGeom>
        </p:spPr>
      </p:pic>
    </p:spTree>
    <p:extLst>
      <p:ext uri="{BB962C8B-B14F-4D97-AF65-F5344CB8AC3E}">
        <p14:creationId xmlns:p14="http://schemas.microsoft.com/office/powerpoint/2010/main" val="3345623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8399" y="140983"/>
            <a:ext cx="7877840" cy="967500"/>
          </a:xfrm>
        </p:spPr>
        <p:txBody>
          <a:bodyPr/>
          <a:lstStyle/>
          <a:p>
            <a:r>
              <a:rPr lang="de-DE" sz="2200" dirty="0" smtClean="0"/>
              <a:t>Welche individuellen Fördermöglichkeiten stehen </a:t>
            </a:r>
            <a:br>
              <a:rPr lang="de-DE" sz="2200" dirty="0" smtClean="0"/>
            </a:br>
            <a:r>
              <a:rPr lang="de-DE" sz="2200" dirty="0" smtClean="0"/>
              <a:t>zur Verfügung, </a:t>
            </a:r>
            <a:r>
              <a:rPr lang="de-DE" sz="2200" dirty="0"/>
              <a:t>wenn </a:t>
            </a:r>
            <a:r>
              <a:rPr lang="de-DE" sz="2200" dirty="0" smtClean="0"/>
              <a:t>Asylbewerber/innen </a:t>
            </a:r>
            <a:r>
              <a:rPr lang="de-DE" sz="2200" dirty="0"/>
              <a:t>oder </a:t>
            </a:r>
            <a:r>
              <a:rPr lang="de-DE" sz="2200" dirty="0" smtClean="0"/>
              <a:t>Geduldete </a:t>
            </a:r>
            <a:r>
              <a:rPr lang="de-DE" sz="2200" u="sng" dirty="0" smtClean="0"/>
              <a:t>eingestellt</a:t>
            </a:r>
            <a:r>
              <a:rPr lang="de-DE" sz="2200" dirty="0"/>
              <a:t> </a:t>
            </a:r>
            <a:r>
              <a:rPr lang="de-DE" sz="2200" dirty="0" smtClean="0"/>
              <a:t>werden.</a:t>
            </a:r>
            <a:endParaRPr lang="de-DE" sz="2200" dirty="0"/>
          </a:p>
        </p:txBody>
      </p:sp>
      <p:sp>
        <p:nvSpPr>
          <p:cNvPr id="5" name="Fußzeilenplatzhalter 4"/>
          <p:cNvSpPr>
            <a:spLocks noGrp="1"/>
          </p:cNvSpPr>
          <p:nvPr>
            <p:ph type="ftr" sz="quarter" idx="3"/>
          </p:nvPr>
        </p:nvSpPr>
        <p:spPr/>
        <p:txBody>
          <a:bodyPr/>
          <a:lstStyle/>
          <a:p>
            <a:r>
              <a:rPr lang="de-DE" smtClean="0"/>
              <a:t>Beschäftigung geflüchteter Menschen - Informationen für Arbeitgeber</a:t>
            </a:r>
            <a:endParaRPr lang="de-DE" dirty="0"/>
          </a:p>
        </p:txBody>
      </p:sp>
      <p:sp>
        <p:nvSpPr>
          <p:cNvPr id="4" name="Textfeld 3"/>
          <p:cNvSpPr txBox="1"/>
          <p:nvPr/>
        </p:nvSpPr>
        <p:spPr>
          <a:xfrm>
            <a:off x="698401" y="3095144"/>
            <a:ext cx="3094447" cy="1949251"/>
          </a:xfrm>
          <a:prstGeom prst="rect">
            <a:avLst/>
          </a:prstGeom>
          <a:noFill/>
        </p:spPr>
        <p:txBody>
          <a:bodyPr wrap="square" rtlCol="0">
            <a:spAutoFit/>
          </a:bodyPr>
          <a:lstStyle/>
          <a:p>
            <a:pPr lvl="0">
              <a:lnSpc>
                <a:spcPct val="100000"/>
              </a:lnSpc>
              <a:spcBef>
                <a:spcPts val="0"/>
              </a:spcBef>
              <a:spcAft>
                <a:spcPts val="2000"/>
              </a:spcAft>
              <a:defRPr/>
            </a:pPr>
            <a:r>
              <a:rPr lang="de-DE" b="1" dirty="0"/>
              <a:t>Vor der Beschäftigung:</a:t>
            </a:r>
          </a:p>
          <a:p>
            <a:pPr lvl="0">
              <a:lnSpc>
                <a:spcPct val="100000"/>
              </a:lnSpc>
              <a:spcBef>
                <a:spcPts val="0"/>
              </a:spcBef>
              <a:spcAft>
                <a:spcPts val="2000"/>
              </a:spcAft>
              <a:buClr>
                <a:srgbClr val="E2001A"/>
              </a:buClr>
              <a:defRPr/>
            </a:pPr>
            <a:r>
              <a:rPr lang="de-DE" sz="1800" b="1" dirty="0">
                <a:solidFill>
                  <a:srgbClr val="E2001A"/>
                </a:solidFill>
              </a:rPr>
              <a:t>Maßnahmen beim Arbeitgeber </a:t>
            </a:r>
            <a:r>
              <a:rPr lang="de-DE" sz="1800" dirty="0">
                <a:solidFill>
                  <a:srgbClr val="E2001A"/>
                </a:solidFill>
              </a:rPr>
              <a:t>(MAG) </a:t>
            </a:r>
            <a:r>
              <a:rPr lang="de-DE" sz="1800" b="1" dirty="0" smtClean="0"/>
              <a:t/>
            </a:r>
            <a:br>
              <a:rPr lang="de-DE" sz="1800" b="1" dirty="0" smtClean="0"/>
            </a:br>
            <a:r>
              <a:rPr lang="de-DE" sz="1600" dirty="0" smtClean="0"/>
              <a:t>zur </a:t>
            </a:r>
            <a:r>
              <a:rPr lang="de-DE" sz="1600" dirty="0"/>
              <a:t>Eignungsfeststellung bzw. Vermittlung berufsfachlicher Kenntnisse am </a:t>
            </a:r>
            <a:r>
              <a:rPr lang="de-DE" sz="1600" dirty="0" smtClean="0"/>
              <a:t>Arbeitsplatz</a:t>
            </a:r>
            <a:endParaRPr lang="de-DE" sz="1600" dirty="0"/>
          </a:p>
        </p:txBody>
      </p:sp>
      <p:sp>
        <p:nvSpPr>
          <p:cNvPr id="6" name="Textfeld 5"/>
          <p:cNvSpPr txBox="1"/>
          <p:nvPr/>
        </p:nvSpPr>
        <p:spPr>
          <a:xfrm>
            <a:off x="4935600" y="3095144"/>
            <a:ext cx="3737878" cy="2708434"/>
          </a:xfrm>
          <a:prstGeom prst="rect">
            <a:avLst/>
          </a:prstGeom>
          <a:noFill/>
        </p:spPr>
        <p:txBody>
          <a:bodyPr wrap="square" rtlCol="0">
            <a:spAutoFit/>
          </a:bodyPr>
          <a:lstStyle/>
          <a:p>
            <a:pPr lvl="0">
              <a:lnSpc>
                <a:spcPct val="100000"/>
              </a:lnSpc>
              <a:spcBef>
                <a:spcPts val="0"/>
              </a:spcBef>
              <a:spcAft>
                <a:spcPts val="2000"/>
              </a:spcAft>
              <a:defRPr/>
            </a:pPr>
            <a:r>
              <a:rPr lang="de-DE" b="1" dirty="0"/>
              <a:t>Während der Beschäftigung:</a:t>
            </a:r>
          </a:p>
          <a:p>
            <a:pPr lvl="0">
              <a:lnSpc>
                <a:spcPct val="100000"/>
              </a:lnSpc>
              <a:spcBef>
                <a:spcPts val="0"/>
              </a:spcBef>
              <a:spcAft>
                <a:spcPts val="2000"/>
              </a:spcAft>
              <a:buClr>
                <a:srgbClr val="E2001A"/>
              </a:buClr>
              <a:defRPr/>
            </a:pPr>
            <a:r>
              <a:rPr lang="de-DE" sz="1800" b="1" dirty="0">
                <a:solidFill>
                  <a:srgbClr val="E2001A"/>
                </a:solidFill>
              </a:rPr>
              <a:t>Eingliederungszuschuss </a:t>
            </a:r>
            <a:r>
              <a:rPr lang="de-DE" sz="1800" dirty="0">
                <a:solidFill>
                  <a:srgbClr val="E2001A"/>
                </a:solidFill>
              </a:rPr>
              <a:t>(EGZ) </a:t>
            </a:r>
            <a:r>
              <a:rPr lang="de-DE" sz="1600" dirty="0"/>
              <a:t>zum Ausgleich von </a:t>
            </a:r>
            <a:r>
              <a:rPr lang="de-DE" sz="1600" dirty="0" smtClean="0"/>
              <a:t>Minderleistungen</a:t>
            </a:r>
          </a:p>
          <a:p>
            <a:pPr lvl="0">
              <a:lnSpc>
                <a:spcPct val="100000"/>
              </a:lnSpc>
              <a:spcBef>
                <a:spcPts val="0"/>
              </a:spcBef>
              <a:spcAft>
                <a:spcPts val="2000"/>
              </a:spcAft>
              <a:buClr>
                <a:srgbClr val="E2001A"/>
              </a:buClr>
              <a:defRPr/>
            </a:pPr>
            <a:r>
              <a:rPr lang="de-DE" sz="1800" b="1" dirty="0">
                <a:solidFill>
                  <a:srgbClr val="E2001A"/>
                </a:solidFill>
              </a:rPr>
              <a:t>Qualifizierung </a:t>
            </a:r>
            <a:r>
              <a:rPr lang="de-DE" sz="1800" dirty="0">
                <a:solidFill>
                  <a:srgbClr val="E2001A"/>
                </a:solidFill>
              </a:rPr>
              <a:t>(</a:t>
            </a:r>
            <a:r>
              <a:rPr lang="de-DE" sz="1800" dirty="0" err="1">
                <a:solidFill>
                  <a:srgbClr val="E2001A"/>
                </a:solidFill>
              </a:rPr>
              <a:t>WeGebAU</a:t>
            </a:r>
            <a:r>
              <a:rPr lang="de-DE" sz="1800" dirty="0">
                <a:solidFill>
                  <a:srgbClr val="E2001A"/>
                </a:solidFill>
              </a:rPr>
              <a:t>) </a:t>
            </a:r>
            <a:r>
              <a:rPr lang="de-DE" sz="1800" b="1" dirty="0" smtClean="0"/>
              <a:t/>
            </a:r>
            <a:br>
              <a:rPr lang="de-DE" sz="1800" b="1" dirty="0" smtClean="0"/>
            </a:br>
            <a:r>
              <a:rPr lang="de-DE" sz="1600" dirty="0"/>
              <a:t>zur Förderung betrieblicher Weiterbildung</a:t>
            </a:r>
          </a:p>
          <a:p>
            <a:pPr marL="180000" indent="-180000">
              <a:lnSpc>
                <a:spcPct val="100000"/>
              </a:lnSpc>
              <a:spcBef>
                <a:spcPts val="0"/>
              </a:spcBef>
              <a:spcAft>
                <a:spcPts val="2000"/>
              </a:spcAft>
              <a:buClr>
                <a:srgbClr val="E2001A"/>
              </a:buClr>
              <a:buFont typeface="Arial"/>
              <a:buChar char="•"/>
              <a:defRPr/>
            </a:pPr>
            <a:endParaRPr lang="de-DE" sz="1600" dirty="0"/>
          </a:p>
        </p:txBody>
      </p:sp>
      <p:pic>
        <p:nvPicPr>
          <p:cNvPr id="8" name="Bild 7"/>
          <p:cNvPicPr>
            <a:picLocks noChangeAspect="1"/>
          </p:cNvPicPr>
          <p:nvPr/>
        </p:nvPicPr>
        <p:blipFill>
          <a:blip r:embed="rId3"/>
          <a:stretch>
            <a:fillRect/>
          </a:stretch>
        </p:blipFill>
        <p:spPr>
          <a:xfrm>
            <a:off x="742015" y="1567513"/>
            <a:ext cx="999701" cy="943380"/>
          </a:xfrm>
          <a:prstGeom prst="rect">
            <a:avLst/>
          </a:prstGeom>
        </p:spPr>
      </p:pic>
    </p:spTree>
    <p:extLst>
      <p:ext uri="{BB962C8B-B14F-4D97-AF65-F5344CB8AC3E}">
        <p14:creationId xmlns:p14="http://schemas.microsoft.com/office/powerpoint/2010/main" val="1095603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7774" y="142842"/>
            <a:ext cx="7758839" cy="982573"/>
          </a:xfrm>
        </p:spPr>
        <p:txBody>
          <a:bodyPr/>
          <a:lstStyle/>
          <a:p>
            <a:r>
              <a:rPr lang="de-DE" sz="2200" dirty="0" smtClean="0"/>
              <a:t>Welche individuellen Fördermöglichkeiten stehen </a:t>
            </a:r>
            <a:br>
              <a:rPr lang="de-DE" sz="2200" dirty="0" smtClean="0"/>
            </a:br>
            <a:r>
              <a:rPr lang="de-DE" sz="2200" dirty="0" smtClean="0"/>
              <a:t>zur Verfügung, wenn Asylbewerber/innen oder Geduldete eine </a:t>
            </a:r>
            <a:r>
              <a:rPr lang="de-DE" sz="2200" u="sng" dirty="0" smtClean="0"/>
              <a:t>Ausbildung</a:t>
            </a:r>
            <a:r>
              <a:rPr lang="de-DE" sz="2200" dirty="0" smtClean="0"/>
              <a:t> absolvieren wollen?</a:t>
            </a:r>
            <a:endParaRPr lang="de-DE" sz="2200" dirty="0"/>
          </a:p>
        </p:txBody>
      </p:sp>
      <p:sp>
        <p:nvSpPr>
          <p:cNvPr id="5" name="Fußzeilenplatzhalter 4"/>
          <p:cNvSpPr>
            <a:spLocks noGrp="1"/>
          </p:cNvSpPr>
          <p:nvPr>
            <p:ph type="ftr" sz="quarter" idx="3"/>
          </p:nvPr>
        </p:nvSpPr>
        <p:spPr/>
        <p:txBody>
          <a:bodyPr/>
          <a:lstStyle/>
          <a:p>
            <a:r>
              <a:rPr lang="de-DE" smtClean="0"/>
              <a:t>Beschäftigung geflüchteter Menschen - Informationen für Arbeitgeber</a:t>
            </a:r>
            <a:endParaRPr lang="de-DE" dirty="0"/>
          </a:p>
        </p:txBody>
      </p:sp>
      <p:sp>
        <p:nvSpPr>
          <p:cNvPr id="4" name="Textfeld 3"/>
          <p:cNvSpPr txBox="1"/>
          <p:nvPr/>
        </p:nvSpPr>
        <p:spPr>
          <a:xfrm>
            <a:off x="698400" y="3096000"/>
            <a:ext cx="3300714" cy="1487587"/>
          </a:xfrm>
          <a:prstGeom prst="rect">
            <a:avLst/>
          </a:prstGeom>
          <a:noFill/>
        </p:spPr>
        <p:txBody>
          <a:bodyPr wrap="square" rtlCol="0">
            <a:spAutoFit/>
          </a:bodyPr>
          <a:lstStyle/>
          <a:p>
            <a:pPr lvl="0">
              <a:lnSpc>
                <a:spcPct val="100000"/>
              </a:lnSpc>
              <a:spcBef>
                <a:spcPts val="0"/>
              </a:spcBef>
              <a:spcAft>
                <a:spcPts val="2000"/>
              </a:spcAft>
              <a:defRPr/>
            </a:pPr>
            <a:r>
              <a:rPr lang="de-DE" b="1" dirty="0"/>
              <a:t>Vor der </a:t>
            </a:r>
            <a:r>
              <a:rPr lang="de-DE" b="1" dirty="0" smtClean="0"/>
              <a:t>Ausbildung:</a:t>
            </a:r>
          </a:p>
          <a:p>
            <a:pPr lvl="0">
              <a:lnSpc>
                <a:spcPct val="100000"/>
              </a:lnSpc>
              <a:spcBef>
                <a:spcPts val="0"/>
              </a:spcBef>
              <a:spcAft>
                <a:spcPts val="2000"/>
              </a:spcAft>
              <a:defRPr/>
            </a:pPr>
            <a:r>
              <a:rPr lang="de-DE" sz="1800" b="1" dirty="0" smtClean="0">
                <a:solidFill>
                  <a:srgbClr val="E2001A"/>
                </a:solidFill>
              </a:rPr>
              <a:t>Einstiegsqualifizierung </a:t>
            </a:r>
            <a:r>
              <a:rPr lang="de-DE" sz="1800" dirty="0">
                <a:solidFill>
                  <a:srgbClr val="E2001A"/>
                </a:solidFill>
              </a:rPr>
              <a:t>(EQ) </a:t>
            </a:r>
            <a:r>
              <a:rPr lang="de-DE" sz="1800" b="1" dirty="0" smtClean="0"/>
              <a:t/>
            </a:r>
            <a:br>
              <a:rPr lang="de-DE" sz="1800" b="1" dirty="0" smtClean="0"/>
            </a:br>
            <a:r>
              <a:rPr lang="de-DE" sz="1800" dirty="0" smtClean="0"/>
              <a:t>zur </a:t>
            </a:r>
            <a:r>
              <a:rPr lang="de-DE" sz="1800" dirty="0"/>
              <a:t>Vorbereitung auf eine betriebliche </a:t>
            </a:r>
            <a:r>
              <a:rPr lang="de-DE" sz="1800" dirty="0" smtClean="0"/>
              <a:t>Ausbildung</a:t>
            </a:r>
            <a:endParaRPr lang="de-DE" dirty="0"/>
          </a:p>
        </p:txBody>
      </p:sp>
      <p:sp>
        <p:nvSpPr>
          <p:cNvPr id="6" name="Textfeld 5"/>
          <p:cNvSpPr txBox="1"/>
          <p:nvPr/>
        </p:nvSpPr>
        <p:spPr>
          <a:xfrm>
            <a:off x="4936875" y="1752082"/>
            <a:ext cx="3630898" cy="3662541"/>
          </a:xfrm>
          <a:prstGeom prst="rect">
            <a:avLst/>
          </a:prstGeom>
          <a:noFill/>
        </p:spPr>
        <p:txBody>
          <a:bodyPr wrap="square" rtlCol="0">
            <a:spAutoFit/>
          </a:bodyPr>
          <a:lstStyle/>
          <a:p>
            <a:pPr lvl="0">
              <a:lnSpc>
                <a:spcPct val="100000"/>
              </a:lnSpc>
              <a:spcBef>
                <a:spcPts val="0"/>
              </a:spcBef>
              <a:spcAft>
                <a:spcPts val="2000"/>
              </a:spcAft>
              <a:buClr>
                <a:srgbClr val="E2001A"/>
              </a:buClr>
            </a:pPr>
            <a:r>
              <a:rPr lang="de-DE" b="1" dirty="0"/>
              <a:t>Während der Ausbildung</a:t>
            </a:r>
            <a:r>
              <a:rPr lang="de-DE" b="1" dirty="0" smtClean="0"/>
              <a:t>:</a:t>
            </a:r>
          </a:p>
          <a:p>
            <a:pPr lvl="0">
              <a:lnSpc>
                <a:spcPct val="100000"/>
              </a:lnSpc>
              <a:spcBef>
                <a:spcPts val="0"/>
              </a:spcBef>
              <a:spcAft>
                <a:spcPts val="2000"/>
              </a:spcAft>
              <a:buClr>
                <a:srgbClr val="E2001A"/>
              </a:buClr>
            </a:pPr>
            <a:r>
              <a:rPr lang="de-DE" sz="1800" b="1" dirty="0" smtClean="0">
                <a:solidFill>
                  <a:srgbClr val="E2001A"/>
                </a:solidFill>
              </a:rPr>
              <a:t>Ausbildungsbegleitende </a:t>
            </a:r>
            <a:br>
              <a:rPr lang="de-DE" sz="1800" b="1" dirty="0" smtClean="0">
                <a:solidFill>
                  <a:srgbClr val="E2001A"/>
                </a:solidFill>
              </a:rPr>
            </a:br>
            <a:r>
              <a:rPr lang="de-DE" sz="1800" b="1" dirty="0" smtClean="0">
                <a:solidFill>
                  <a:srgbClr val="E2001A"/>
                </a:solidFill>
              </a:rPr>
              <a:t>Hilfen </a:t>
            </a:r>
            <a:r>
              <a:rPr lang="de-DE" sz="1800" dirty="0" smtClean="0">
                <a:solidFill>
                  <a:srgbClr val="E2001A"/>
                </a:solidFill>
              </a:rPr>
              <a:t>(</a:t>
            </a:r>
            <a:r>
              <a:rPr lang="de-DE" sz="1800" dirty="0" err="1" smtClean="0">
                <a:solidFill>
                  <a:srgbClr val="E2001A"/>
                </a:solidFill>
              </a:rPr>
              <a:t>abH</a:t>
            </a:r>
            <a:r>
              <a:rPr lang="de-DE" sz="1800" dirty="0" smtClean="0">
                <a:solidFill>
                  <a:srgbClr val="E2001A"/>
                </a:solidFill>
              </a:rPr>
              <a:t>) </a:t>
            </a:r>
            <a:r>
              <a:rPr lang="de-DE" sz="1800" b="1" dirty="0" smtClean="0"/>
              <a:t/>
            </a:r>
            <a:br>
              <a:rPr lang="de-DE" sz="1800" b="1" dirty="0" smtClean="0"/>
            </a:br>
            <a:r>
              <a:rPr lang="de-DE" sz="1800" dirty="0" smtClean="0"/>
              <a:t>zur Sicherung eines </a:t>
            </a:r>
            <a:r>
              <a:rPr lang="de-DE" sz="1800" dirty="0" err="1" smtClean="0"/>
              <a:t>erfolgrei-chen</a:t>
            </a:r>
            <a:r>
              <a:rPr lang="de-DE" sz="1800" dirty="0" smtClean="0"/>
              <a:t> Ausbildungsabschlusses</a:t>
            </a:r>
          </a:p>
          <a:p>
            <a:pPr lvl="0">
              <a:lnSpc>
                <a:spcPct val="100000"/>
              </a:lnSpc>
              <a:spcBef>
                <a:spcPts val="0"/>
              </a:spcBef>
              <a:spcAft>
                <a:spcPts val="2000"/>
              </a:spcAft>
              <a:buClr>
                <a:srgbClr val="E2001A"/>
              </a:buClr>
            </a:pPr>
            <a:r>
              <a:rPr lang="de-DE" sz="1800" b="1" dirty="0" smtClean="0">
                <a:solidFill>
                  <a:srgbClr val="E2001A"/>
                </a:solidFill>
              </a:rPr>
              <a:t>Assistierte Ausbildung </a:t>
            </a:r>
            <a:r>
              <a:rPr lang="de-DE" sz="1800" dirty="0" smtClean="0">
                <a:solidFill>
                  <a:srgbClr val="E2001A"/>
                </a:solidFill>
              </a:rPr>
              <a:t>(</a:t>
            </a:r>
            <a:r>
              <a:rPr lang="de-DE" sz="1800" dirty="0" err="1" smtClean="0">
                <a:solidFill>
                  <a:srgbClr val="E2001A"/>
                </a:solidFill>
              </a:rPr>
              <a:t>AsA</a:t>
            </a:r>
            <a:r>
              <a:rPr lang="de-DE" sz="1800" dirty="0" smtClean="0">
                <a:solidFill>
                  <a:srgbClr val="E2001A"/>
                </a:solidFill>
              </a:rPr>
              <a:t>)</a:t>
            </a:r>
            <a:br>
              <a:rPr lang="de-DE" sz="1800" dirty="0" smtClean="0">
                <a:solidFill>
                  <a:srgbClr val="E2001A"/>
                </a:solidFill>
              </a:rPr>
            </a:br>
            <a:r>
              <a:rPr lang="de-DE" sz="1800" dirty="0" smtClean="0"/>
              <a:t>als Unterstützung für </a:t>
            </a:r>
            <a:r>
              <a:rPr lang="de-DE" sz="1800" dirty="0" err="1" smtClean="0"/>
              <a:t>Auszu</a:t>
            </a:r>
            <a:r>
              <a:rPr lang="de-DE" sz="1800" dirty="0" smtClean="0"/>
              <a:t>-bildende und Betriebe vor und während der Ausbildung </a:t>
            </a:r>
          </a:p>
          <a:p>
            <a:pPr lvl="0">
              <a:lnSpc>
                <a:spcPct val="100000"/>
              </a:lnSpc>
              <a:spcBef>
                <a:spcPts val="0"/>
              </a:spcBef>
              <a:spcAft>
                <a:spcPts val="2000"/>
              </a:spcAft>
              <a:buClr>
                <a:srgbClr val="E2001A"/>
              </a:buClr>
            </a:pPr>
            <a:endParaRPr lang="de-DE" sz="1800" dirty="0"/>
          </a:p>
        </p:txBody>
      </p:sp>
      <p:sp>
        <p:nvSpPr>
          <p:cNvPr id="9" name="Rechteck 8"/>
          <p:cNvSpPr/>
          <p:nvPr/>
        </p:nvSpPr>
        <p:spPr>
          <a:xfrm>
            <a:off x="5071787" y="5170771"/>
            <a:ext cx="3361074" cy="1349087"/>
          </a:xfrm>
          <a:prstGeom prst="rect">
            <a:avLst/>
          </a:prstGeom>
        </p:spPr>
        <p:txBody>
          <a:bodyPr wrap="square">
            <a:spAutoFit/>
          </a:bodyPr>
          <a:lstStyle/>
          <a:p>
            <a:pPr>
              <a:lnSpc>
                <a:spcPct val="100000"/>
              </a:lnSpc>
              <a:spcBef>
                <a:spcPts val="0"/>
              </a:spcBef>
              <a:spcAft>
                <a:spcPts val="700"/>
              </a:spcAft>
              <a:buClr>
                <a:srgbClr val="E2001A"/>
              </a:buClr>
              <a:buSzPct val="110000"/>
            </a:pPr>
            <a:r>
              <a:rPr lang="de-DE" sz="1400" b="1" dirty="0" smtClean="0">
                <a:solidFill>
                  <a:srgbClr val="E2001A"/>
                </a:solidFill>
              </a:rPr>
              <a:t>Asylbewerber</a:t>
            </a:r>
            <a:r>
              <a:rPr lang="de-DE" sz="1400" b="1" dirty="0">
                <a:solidFill>
                  <a:srgbClr val="E2001A"/>
                </a:solidFill>
              </a:rPr>
              <a:t>/innen haben keinen Anspruch auf </a:t>
            </a:r>
            <a:r>
              <a:rPr lang="de-DE" sz="1400" b="1" dirty="0" err="1" smtClean="0">
                <a:solidFill>
                  <a:srgbClr val="E2001A"/>
                </a:solidFill>
              </a:rPr>
              <a:t>abH</a:t>
            </a:r>
            <a:r>
              <a:rPr lang="de-DE" sz="1400" b="1" dirty="0" smtClean="0">
                <a:solidFill>
                  <a:srgbClr val="E2001A"/>
                </a:solidFill>
              </a:rPr>
              <a:t> und </a:t>
            </a:r>
            <a:r>
              <a:rPr lang="de-DE" sz="1400" b="1" dirty="0" err="1" smtClean="0">
                <a:solidFill>
                  <a:srgbClr val="E2001A"/>
                </a:solidFill>
              </a:rPr>
              <a:t>AsA</a:t>
            </a:r>
            <a:endParaRPr lang="de-DE" sz="1400" b="1" dirty="0" smtClean="0">
              <a:solidFill>
                <a:srgbClr val="E2001A"/>
              </a:solidFill>
            </a:endParaRPr>
          </a:p>
          <a:p>
            <a:pPr lvl="0">
              <a:lnSpc>
                <a:spcPct val="100000"/>
              </a:lnSpc>
              <a:spcBef>
                <a:spcPts val="0"/>
              </a:spcBef>
              <a:spcAft>
                <a:spcPts val="700"/>
              </a:spcAft>
              <a:buClr>
                <a:srgbClr val="E2001A"/>
              </a:buClr>
              <a:buSzPct val="110000"/>
            </a:pPr>
            <a:r>
              <a:rPr lang="de-DE" sz="1400" dirty="0">
                <a:solidFill>
                  <a:srgbClr val="E2001A"/>
                </a:solidFill>
              </a:rPr>
              <a:t>Geduldete </a:t>
            </a:r>
            <a:r>
              <a:rPr lang="de-DE" sz="1400" dirty="0" smtClean="0">
                <a:solidFill>
                  <a:srgbClr val="E2001A"/>
                </a:solidFill>
              </a:rPr>
              <a:t>erst nach </a:t>
            </a:r>
            <a:r>
              <a:rPr lang="de-DE" sz="1400" dirty="0">
                <a:solidFill>
                  <a:srgbClr val="E2001A"/>
                </a:solidFill>
              </a:rPr>
              <a:t>15 Monaten Aufenthalt in </a:t>
            </a:r>
            <a:r>
              <a:rPr lang="de-DE" sz="1400" dirty="0" smtClean="0">
                <a:solidFill>
                  <a:srgbClr val="E2001A"/>
                </a:solidFill>
              </a:rPr>
              <a:t>Deutschland.</a:t>
            </a:r>
            <a:endParaRPr lang="de-DE" sz="1400" dirty="0">
              <a:solidFill>
                <a:srgbClr val="E2001A"/>
              </a:solidFill>
            </a:endParaRPr>
          </a:p>
          <a:p>
            <a:pPr>
              <a:lnSpc>
                <a:spcPct val="100000"/>
              </a:lnSpc>
              <a:spcBef>
                <a:spcPts val="0"/>
              </a:spcBef>
              <a:spcAft>
                <a:spcPts val="700"/>
              </a:spcAft>
              <a:buClr>
                <a:srgbClr val="E2001A"/>
              </a:buClr>
              <a:buSzPct val="110000"/>
            </a:pPr>
            <a:endParaRPr lang="de-DE" sz="1400" b="1" dirty="0">
              <a:solidFill>
                <a:srgbClr val="E2001A"/>
              </a:solidFill>
            </a:endParaRPr>
          </a:p>
        </p:txBody>
      </p:sp>
      <p:pic>
        <p:nvPicPr>
          <p:cNvPr id="8" name="Bild 7"/>
          <p:cNvPicPr>
            <a:picLocks noChangeAspect="1"/>
          </p:cNvPicPr>
          <p:nvPr/>
        </p:nvPicPr>
        <p:blipFill>
          <a:blip r:embed="rId3"/>
          <a:stretch>
            <a:fillRect/>
          </a:stretch>
        </p:blipFill>
        <p:spPr>
          <a:xfrm>
            <a:off x="742015" y="1567513"/>
            <a:ext cx="999701" cy="943380"/>
          </a:xfrm>
          <a:prstGeom prst="rect">
            <a:avLst/>
          </a:prstGeom>
        </p:spPr>
      </p:pic>
    </p:spTree>
    <p:extLst>
      <p:ext uri="{BB962C8B-B14F-4D97-AF65-F5344CB8AC3E}">
        <p14:creationId xmlns:p14="http://schemas.microsoft.com/office/powerpoint/2010/main" val="3699247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a:r>
            <a:br>
              <a:rPr lang="de-DE" dirty="0"/>
            </a:br>
            <a:r>
              <a:rPr lang="de-DE" dirty="0" smtClean="0"/>
              <a:t>		</a:t>
            </a:r>
            <a:endParaRPr lang="de-DE" dirty="0"/>
          </a:p>
        </p:txBody>
      </p:sp>
      <p:sp>
        <p:nvSpPr>
          <p:cNvPr id="3" name="Textplatzhalter 2"/>
          <p:cNvSpPr>
            <a:spLocks noGrp="1"/>
          </p:cNvSpPr>
          <p:nvPr>
            <p:ph type="body" sz="quarter" idx="16"/>
          </p:nvPr>
        </p:nvSpPr>
        <p:spPr>
          <a:xfrm>
            <a:off x="712788" y="1597025"/>
            <a:ext cx="7743825" cy="1749197"/>
          </a:xfrm>
        </p:spPr>
        <p:txBody>
          <a:bodyPr/>
          <a:lstStyle/>
          <a:p>
            <a:pPr marL="0" indent="0" algn="ctr">
              <a:buNone/>
            </a:pPr>
            <a:endParaRPr lang="de-DE" sz="3200" dirty="0"/>
          </a:p>
          <a:p>
            <a:pPr marL="0" indent="0" algn="ctr">
              <a:buNone/>
            </a:pPr>
            <a:endParaRPr lang="de-DE" sz="3200" dirty="0" smtClean="0"/>
          </a:p>
          <a:p>
            <a:pPr marL="0" indent="0" algn="ctr">
              <a:buNone/>
            </a:pPr>
            <a:r>
              <a:rPr lang="de-DE" sz="3200" dirty="0" smtClean="0"/>
              <a:t>Vielen Dank für Ihre Aufmerksamkeit!</a:t>
            </a:r>
            <a:endParaRPr lang="de-DE" sz="3200" dirty="0"/>
          </a:p>
        </p:txBody>
      </p:sp>
      <p:sp>
        <p:nvSpPr>
          <p:cNvPr id="5" name="Fußzeilenplatzhalter 4"/>
          <p:cNvSpPr>
            <a:spLocks noGrp="1"/>
          </p:cNvSpPr>
          <p:nvPr>
            <p:ph type="ftr" sz="quarter" idx="3"/>
          </p:nvPr>
        </p:nvSpPr>
        <p:spPr/>
        <p:txBody>
          <a:bodyPr/>
          <a:lstStyle/>
          <a:p>
            <a:r>
              <a:rPr lang="de-DE" smtClean="0"/>
              <a:t>Beschäftigung geflüchteter Menschen - Informationen für Arbeitgeber</a:t>
            </a:r>
            <a:endParaRPr lang="de-DE" dirty="0"/>
          </a:p>
        </p:txBody>
      </p:sp>
    </p:spTree>
    <p:extLst>
      <p:ext uri="{BB962C8B-B14F-4D97-AF65-F5344CB8AC3E}">
        <p14:creationId xmlns:p14="http://schemas.microsoft.com/office/powerpoint/2010/main" val="2441785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Qualifikationsstruktur</a:t>
            </a:r>
            <a:endParaRPr lang="de-DE" dirty="0"/>
          </a:p>
        </p:txBody>
      </p:sp>
      <p:sp>
        <p:nvSpPr>
          <p:cNvPr id="4" name="Fußzeilenplatzhalter 3"/>
          <p:cNvSpPr>
            <a:spLocks noGrp="1"/>
          </p:cNvSpPr>
          <p:nvPr>
            <p:ph type="ftr" sz="quarter" idx="3"/>
          </p:nvPr>
        </p:nvSpPr>
        <p:spPr/>
        <p:txBody>
          <a:bodyPr/>
          <a:lstStyle/>
          <a:p>
            <a:r>
              <a:rPr lang="de-DE" smtClean="0"/>
              <a:t>Beschäftigung geflüchteter Menschen - Informationen für Arbeitgeber</a:t>
            </a:r>
            <a:endParaRPr lang="de-DE" dirty="0"/>
          </a:p>
        </p:txBody>
      </p:sp>
      <p:sp>
        <p:nvSpPr>
          <p:cNvPr id="5" name="Rechteck 4"/>
          <p:cNvSpPr/>
          <p:nvPr/>
        </p:nvSpPr>
        <p:spPr>
          <a:xfrm>
            <a:off x="786765" y="1408564"/>
            <a:ext cx="6833235" cy="341632"/>
          </a:xfrm>
          <a:prstGeom prst="rect">
            <a:avLst/>
          </a:prstGeom>
        </p:spPr>
        <p:txBody>
          <a:bodyPr wrap="square">
            <a:spAutoFit/>
          </a:bodyPr>
          <a:lstStyle/>
          <a:p>
            <a:pPr marL="342900" indent="-342900">
              <a:buClr>
                <a:srgbClr val="C00000"/>
              </a:buClr>
              <a:buFont typeface="Arial" panose="020B0604020202020204" pitchFamily="34" charset="0"/>
              <a:buChar char="•"/>
              <a:defRPr/>
            </a:pPr>
            <a:endParaRPr lang="de-DE" sz="1800" dirty="0"/>
          </a:p>
        </p:txBody>
      </p:sp>
      <p:graphicFrame>
        <p:nvGraphicFramePr>
          <p:cNvPr id="7" name="Diagramm 6"/>
          <p:cNvGraphicFramePr>
            <a:graphicFrameLocks/>
          </p:cNvGraphicFramePr>
          <p:nvPr>
            <p:extLst>
              <p:ext uri="{D42A27DB-BD31-4B8C-83A1-F6EECF244321}">
                <p14:modId xmlns:p14="http://schemas.microsoft.com/office/powerpoint/2010/main" val="130333941"/>
              </p:ext>
            </p:extLst>
          </p:nvPr>
        </p:nvGraphicFramePr>
        <p:xfrm>
          <a:off x="-18072" y="1273772"/>
          <a:ext cx="4608328" cy="53489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7"/>
          <p:cNvGraphicFramePr/>
          <p:nvPr>
            <p:extLst>
              <p:ext uri="{D42A27DB-BD31-4B8C-83A1-F6EECF244321}">
                <p14:modId xmlns:p14="http://schemas.microsoft.com/office/powerpoint/2010/main" val="4083225361"/>
              </p:ext>
            </p:extLst>
          </p:nvPr>
        </p:nvGraphicFramePr>
        <p:xfrm>
          <a:off x="4662592" y="1273753"/>
          <a:ext cx="4607667" cy="53495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4279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Welche Personenkreise werden nach </a:t>
            </a:r>
            <a:r>
              <a:rPr lang="de-DE" dirty="0"/>
              <a:t>dem </a:t>
            </a:r>
            <a:r>
              <a:rPr lang="de-DE" dirty="0" smtClean="0"/>
              <a:t>Aufenthaltsgesetz unterschieden?</a:t>
            </a:r>
            <a:endParaRPr lang="de-DE" dirty="0"/>
          </a:p>
        </p:txBody>
      </p:sp>
      <p:sp>
        <p:nvSpPr>
          <p:cNvPr id="10" name="Textplatzhalter 9"/>
          <p:cNvSpPr>
            <a:spLocks noGrp="1"/>
          </p:cNvSpPr>
          <p:nvPr>
            <p:ph type="body" sz="quarter" idx="12"/>
          </p:nvPr>
        </p:nvSpPr>
        <p:spPr>
          <a:xfrm>
            <a:off x="698400" y="1980000"/>
            <a:ext cx="3654165" cy="3108544"/>
          </a:xfrm>
        </p:spPr>
        <p:txBody>
          <a:bodyPr/>
          <a:lstStyle/>
          <a:p>
            <a:pPr marL="0" indent="0">
              <a:spcAft>
                <a:spcPts val="2000"/>
              </a:spcAft>
              <a:buNone/>
            </a:pPr>
            <a:r>
              <a:rPr lang="de-DE" b="1" dirty="0" smtClean="0">
                <a:solidFill>
                  <a:srgbClr val="E2001A"/>
                </a:solidFill>
              </a:rPr>
              <a:t>Asylsuchende:</a:t>
            </a:r>
          </a:p>
          <a:p>
            <a:pPr marL="180000" indent="-180000">
              <a:spcAft>
                <a:spcPts val="2000"/>
              </a:spcAft>
              <a:buFont typeface="Arial"/>
              <a:buChar char="•"/>
            </a:pPr>
            <a:r>
              <a:rPr lang="de-DE" sz="1800" dirty="0" smtClean="0"/>
              <a:t>sind </a:t>
            </a:r>
            <a:r>
              <a:rPr lang="de-DE" sz="1800" dirty="0"/>
              <a:t>eingereist und </a:t>
            </a:r>
            <a:r>
              <a:rPr lang="de-DE" sz="1800" dirty="0" smtClean="0"/>
              <a:t>registriert</a:t>
            </a:r>
            <a:endParaRPr lang="de-DE" sz="1800" dirty="0"/>
          </a:p>
          <a:p>
            <a:pPr marL="180000" indent="-180000">
              <a:spcAft>
                <a:spcPts val="2000"/>
              </a:spcAft>
              <a:buFont typeface="Arial"/>
              <a:buChar char="•"/>
            </a:pPr>
            <a:r>
              <a:rPr lang="de-DE" sz="1800" dirty="0" smtClean="0"/>
              <a:t>erhalten </a:t>
            </a:r>
            <a:r>
              <a:rPr lang="de-DE" sz="1800" dirty="0"/>
              <a:t>eine </a:t>
            </a:r>
            <a:r>
              <a:rPr lang="de-DE" sz="1800" b="1" dirty="0"/>
              <a:t>„Bescheinigung über die Meldung als Asylsuchende“ (</a:t>
            </a:r>
            <a:r>
              <a:rPr lang="de-DE" sz="1800" b="1" dirty="0" err="1"/>
              <a:t>BüMA</a:t>
            </a:r>
            <a:r>
              <a:rPr lang="de-DE" sz="1800" b="1" dirty="0"/>
              <a:t>) </a:t>
            </a:r>
            <a:r>
              <a:rPr lang="de-DE" sz="1800" dirty="0"/>
              <a:t>nach </a:t>
            </a:r>
            <a:r>
              <a:rPr lang="de-DE" sz="1800" dirty="0" smtClean="0"/>
              <a:t/>
            </a:r>
            <a:br>
              <a:rPr lang="de-DE" sz="1800" dirty="0" smtClean="0"/>
            </a:br>
            <a:r>
              <a:rPr lang="de-DE" sz="1800" dirty="0" smtClean="0"/>
              <a:t>§ </a:t>
            </a:r>
            <a:r>
              <a:rPr lang="de-DE" sz="1800" dirty="0"/>
              <a:t>63a </a:t>
            </a:r>
            <a:r>
              <a:rPr lang="de-DE" sz="1800" dirty="0" err="1" smtClean="0"/>
              <a:t>AsylG</a:t>
            </a:r>
            <a:endParaRPr lang="de-DE" sz="1800" dirty="0" smtClean="0"/>
          </a:p>
          <a:p>
            <a:pPr marL="180000" indent="-180000">
              <a:spcAft>
                <a:spcPts val="2000"/>
              </a:spcAft>
              <a:buFont typeface="Arial"/>
              <a:buChar char="•"/>
            </a:pPr>
            <a:r>
              <a:rPr lang="de-DE" sz="1800" dirty="0" smtClean="0"/>
              <a:t>haben noch keinen Asylantrag beim BAMF gestellt.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012" y="1633620"/>
            <a:ext cx="3768262" cy="44227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7" name="Oval 36"/>
          <p:cNvSpPr/>
          <p:nvPr/>
        </p:nvSpPr>
        <p:spPr>
          <a:xfrm rot="5400000" flipH="1">
            <a:off x="1164189" y="1648285"/>
            <a:ext cx="171010" cy="17101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8" name="Oval 37"/>
          <p:cNvSpPr/>
          <p:nvPr/>
        </p:nvSpPr>
        <p:spPr>
          <a:xfrm rot="5400000" flipH="1">
            <a:off x="696055" y="1562800"/>
            <a:ext cx="341980" cy="341980"/>
          </a:xfrm>
          <a:prstGeom prst="ellipse">
            <a:avLst/>
          </a:prstGeom>
          <a:solidFill>
            <a:srgbClr val="E2001A"/>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9" name="Titel 8"/>
          <p:cNvSpPr txBox="1">
            <a:spLocks/>
          </p:cNvSpPr>
          <p:nvPr/>
        </p:nvSpPr>
        <p:spPr>
          <a:xfrm>
            <a:off x="708306" y="1575130"/>
            <a:ext cx="305306" cy="299079"/>
          </a:xfrm>
          <a:prstGeom prst="rect">
            <a:avLst/>
          </a:prstGeom>
        </p:spPr>
        <p:txBody>
          <a:bodyPr wrap="square" lIns="0" tIns="0" rIns="0" bIns="0" anchor="t">
            <a:noAutofit/>
          </a:bodyPr>
          <a:lstStyle>
            <a:lvl1pPr algn="l" defTabSz="917575" rtl="0" fontAlgn="base">
              <a:lnSpc>
                <a:spcPct val="100000"/>
              </a:lnSpc>
              <a:spcBef>
                <a:spcPct val="0"/>
              </a:spcBef>
              <a:spcAft>
                <a:spcPts val="0"/>
              </a:spcAft>
              <a:defRPr lang="de-DE" sz="2400" b="1" kern="1200" baseline="0" dirty="0">
                <a:solidFill>
                  <a:schemeClr val="bg1"/>
                </a:solidFill>
                <a:latin typeface="Arial" pitchFamily="34" charset="0"/>
                <a:ea typeface="+mj-ea"/>
                <a:cs typeface="Arial" pitchFamily="34" charset="0"/>
              </a:defRPr>
            </a:lvl1pPr>
            <a:lvl2pPr algn="l" defTabSz="917575" rtl="0" fontAlgn="base">
              <a:lnSpc>
                <a:spcPct val="90000"/>
              </a:lnSpc>
              <a:spcBef>
                <a:spcPct val="0"/>
              </a:spcBef>
              <a:spcAft>
                <a:spcPct val="0"/>
              </a:spcAft>
              <a:defRPr sz="2400" b="1">
                <a:solidFill>
                  <a:schemeClr val="tx2"/>
                </a:solidFill>
                <a:latin typeface="Arial" charset="0"/>
              </a:defRPr>
            </a:lvl2pPr>
            <a:lvl3pPr algn="l" defTabSz="917575" rtl="0" fontAlgn="base">
              <a:lnSpc>
                <a:spcPct val="90000"/>
              </a:lnSpc>
              <a:spcBef>
                <a:spcPct val="0"/>
              </a:spcBef>
              <a:spcAft>
                <a:spcPct val="0"/>
              </a:spcAft>
              <a:defRPr sz="2400" b="1">
                <a:solidFill>
                  <a:schemeClr val="tx2"/>
                </a:solidFill>
                <a:latin typeface="Arial" charset="0"/>
              </a:defRPr>
            </a:lvl3pPr>
            <a:lvl4pPr algn="l" defTabSz="917575" rtl="0" fontAlgn="base">
              <a:lnSpc>
                <a:spcPct val="90000"/>
              </a:lnSpc>
              <a:spcBef>
                <a:spcPct val="0"/>
              </a:spcBef>
              <a:spcAft>
                <a:spcPct val="0"/>
              </a:spcAft>
              <a:defRPr sz="2400" b="1">
                <a:solidFill>
                  <a:schemeClr val="tx2"/>
                </a:solidFill>
                <a:latin typeface="Arial" charset="0"/>
              </a:defRPr>
            </a:lvl4pPr>
            <a:lvl5pPr algn="l" defTabSz="917575" rtl="0" fontAlgn="base">
              <a:lnSpc>
                <a:spcPct val="90000"/>
              </a:lnSpc>
              <a:spcBef>
                <a:spcPct val="0"/>
              </a:spcBef>
              <a:spcAft>
                <a:spcPct val="0"/>
              </a:spcAft>
              <a:defRPr sz="2400" b="1">
                <a:solidFill>
                  <a:schemeClr val="tx2"/>
                </a:solidFill>
                <a:latin typeface="Arial" charset="0"/>
              </a:defRPr>
            </a:lvl5pPr>
            <a:lvl6pPr marL="457200" algn="l" defTabSz="917575" rtl="0" fontAlgn="base">
              <a:lnSpc>
                <a:spcPct val="90000"/>
              </a:lnSpc>
              <a:spcBef>
                <a:spcPct val="0"/>
              </a:spcBef>
              <a:spcAft>
                <a:spcPct val="0"/>
              </a:spcAft>
              <a:defRPr sz="2400" b="1">
                <a:solidFill>
                  <a:schemeClr val="tx2"/>
                </a:solidFill>
                <a:latin typeface="Arial" charset="0"/>
              </a:defRPr>
            </a:lvl6pPr>
            <a:lvl7pPr marL="914400" algn="l" defTabSz="917575" rtl="0" fontAlgn="base">
              <a:lnSpc>
                <a:spcPct val="90000"/>
              </a:lnSpc>
              <a:spcBef>
                <a:spcPct val="0"/>
              </a:spcBef>
              <a:spcAft>
                <a:spcPct val="0"/>
              </a:spcAft>
              <a:defRPr sz="2400" b="1">
                <a:solidFill>
                  <a:schemeClr val="tx2"/>
                </a:solidFill>
                <a:latin typeface="Arial" charset="0"/>
              </a:defRPr>
            </a:lvl7pPr>
            <a:lvl8pPr marL="1371600" algn="l" defTabSz="917575" rtl="0" fontAlgn="base">
              <a:lnSpc>
                <a:spcPct val="90000"/>
              </a:lnSpc>
              <a:spcBef>
                <a:spcPct val="0"/>
              </a:spcBef>
              <a:spcAft>
                <a:spcPct val="0"/>
              </a:spcAft>
              <a:defRPr sz="2400" b="1">
                <a:solidFill>
                  <a:schemeClr val="tx2"/>
                </a:solidFill>
                <a:latin typeface="Arial" charset="0"/>
              </a:defRPr>
            </a:lvl8pPr>
            <a:lvl9pPr marL="1828800" algn="l" defTabSz="917575" rtl="0" fontAlgn="base">
              <a:lnSpc>
                <a:spcPct val="90000"/>
              </a:lnSpc>
              <a:spcBef>
                <a:spcPct val="0"/>
              </a:spcBef>
              <a:spcAft>
                <a:spcPct val="0"/>
              </a:spcAft>
              <a:defRPr sz="2400" b="1">
                <a:solidFill>
                  <a:schemeClr val="tx2"/>
                </a:solidFill>
                <a:latin typeface="Arial" charset="0"/>
              </a:defRPr>
            </a:lvl9pPr>
          </a:lstStyle>
          <a:p>
            <a:pPr algn="ctr"/>
            <a:r>
              <a:rPr lang="de-DE" sz="2000" b="0" dirty="0" smtClean="0"/>
              <a:t>1 </a:t>
            </a:r>
            <a:endParaRPr lang="de-DE" sz="2000" b="0" dirty="0"/>
          </a:p>
        </p:txBody>
      </p:sp>
      <p:sp>
        <p:nvSpPr>
          <p:cNvPr id="40" name="Oval 39"/>
          <p:cNvSpPr/>
          <p:nvPr/>
        </p:nvSpPr>
        <p:spPr>
          <a:xfrm rot="5400000" flipH="1">
            <a:off x="1534625" y="1648285"/>
            <a:ext cx="171010" cy="17101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1" name="Oval 40"/>
          <p:cNvSpPr/>
          <p:nvPr/>
        </p:nvSpPr>
        <p:spPr>
          <a:xfrm rot="5400000" flipH="1">
            <a:off x="1905060" y="1648285"/>
            <a:ext cx="171010" cy="17101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Tree>
    <p:extLst>
      <p:ext uri="{BB962C8B-B14F-4D97-AF65-F5344CB8AC3E}">
        <p14:creationId xmlns:p14="http://schemas.microsoft.com/office/powerpoint/2010/main" val="862113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Welche Personenkreise werden nach </a:t>
            </a:r>
            <a:r>
              <a:rPr lang="de-DE" dirty="0"/>
              <a:t>dem </a:t>
            </a:r>
            <a:r>
              <a:rPr lang="de-DE" dirty="0" smtClean="0"/>
              <a:t>Aufenthaltsgesetz unterschieden?</a:t>
            </a:r>
            <a:endParaRPr lang="de-DE" dirty="0"/>
          </a:p>
        </p:txBody>
      </p:sp>
      <p:sp>
        <p:nvSpPr>
          <p:cNvPr id="10" name="Textplatzhalter 9"/>
          <p:cNvSpPr>
            <a:spLocks noGrp="1"/>
          </p:cNvSpPr>
          <p:nvPr>
            <p:ph type="body" sz="quarter" idx="12"/>
          </p:nvPr>
        </p:nvSpPr>
        <p:spPr>
          <a:xfrm>
            <a:off x="698401" y="1980000"/>
            <a:ext cx="5248936" cy="4324261"/>
          </a:xfrm>
        </p:spPr>
        <p:txBody>
          <a:bodyPr/>
          <a:lstStyle/>
          <a:p>
            <a:pPr marL="0" indent="0">
              <a:spcAft>
                <a:spcPts val="1800"/>
              </a:spcAft>
              <a:buNone/>
            </a:pPr>
            <a:r>
              <a:rPr lang="de-DE" b="1" dirty="0" smtClean="0">
                <a:solidFill>
                  <a:srgbClr val="E2001A"/>
                </a:solidFill>
              </a:rPr>
              <a:t>Asylbewerber/innen: </a:t>
            </a:r>
          </a:p>
          <a:p>
            <a:pPr marL="180000" indent="-180000">
              <a:spcAft>
                <a:spcPts val="1800"/>
              </a:spcAft>
              <a:buFont typeface="Arial"/>
              <a:buChar char="•"/>
            </a:pPr>
            <a:r>
              <a:rPr lang="de-DE" sz="1800" dirty="0" smtClean="0"/>
              <a:t>haben einen Asylantrag beim BAMF gestellt</a:t>
            </a:r>
          </a:p>
          <a:p>
            <a:pPr marL="180000" indent="-180000">
              <a:spcAft>
                <a:spcPts val="1800"/>
              </a:spcAft>
              <a:buFont typeface="Arial"/>
              <a:buChar char="•"/>
            </a:pPr>
            <a:r>
              <a:rPr lang="de-DE" sz="1800" dirty="0" smtClean="0"/>
              <a:t>sind Inhaber einer </a:t>
            </a:r>
            <a:r>
              <a:rPr lang="de-DE" sz="1800" b="1" dirty="0" smtClean="0"/>
              <a:t>Aufenthaltsgestattung</a:t>
            </a:r>
            <a:r>
              <a:rPr lang="de-DE" sz="1800" dirty="0" smtClean="0"/>
              <a:t> nach </a:t>
            </a:r>
            <a:br>
              <a:rPr lang="de-DE" sz="1800" dirty="0" smtClean="0"/>
            </a:br>
            <a:r>
              <a:rPr lang="de-DE" sz="1800" dirty="0" smtClean="0"/>
              <a:t>§ 55 </a:t>
            </a:r>
            <a:r>
              <a:rPr lang="de-DE" sz="1800" dirty="0" err="1" smtClean="0"/>
              <a:t>AsylG</a:t>
            </a:r>
            <a:endParaRPr lang="de-DE" sz="1800" strike="sngStrike" dirty="0" smtClean="0"/>
          </a:p>
          <a:p>
            <a:pPr marL="180000" indent="-180000">
              <a:spcAft>
                <a:spcPts val="1800"/>
              </a:spcAft>
              <a:buFont typeface="Arial"/>
              <a:buChar char="•"/>
            </a:pPr>
            <a:r>
              <a:rPr lang="de-DE" sz="1800" dirty="0" smtClean="0"/>
              <a:t>befinden sich im laufenden Asylverfahren </a:t>
            </a:r>
          </a:p>
          <a:p>
            <a:pPr marL="180000" indent="-180000">
              <a:spcAft>
                <a:spcPts val="1800"/>
              </a:spcAft>
              <a:buFont typeface="Arial"/>
              <a:buChar char="•"/>
            </a:pPr>
            <a:r>
              <a:rPr lang="de-DE" sz="1800" dirty="0" smtClean="0"/>
              <a:t>dürfen frühestens 3 Monate nach ihrer Registrierung eine Beschäftigung </a:t>
            </a:r>
            <a:r>
              <a:rPr lang="de-DE" sz="1800" dirty="0"/>
              <a:t>oder betriebliche Berufsausbildung </a:t>
            </a:r>
            <a:r>
              <a:rPr lang="de-DE" sz="1800" dirty="0" smtClean="0"/>
              <a:t>aufnehmen</a:t>
            </a:r>
          </a:p>
          <a:p>
            <a:pPr marL="180000" lvl="0" indent="-180000">
              <a:spcAft>
                <a:spcPts val="1800"/>
              </a:spcAft>
              <a:buFont typeface="Arial"/>
              <a:buChar char="•"/>
            </a:pPr>
            <a:r>
              <a:rPr lang="de-DE" sz="1800" dirty="0" smtClean="0"/>
              <a:t>erhalten i.d.R. keine Erlaubnis auf Beschäftigung, wenn sie aus </a:t>
            </a:r>
            <a:r>
              <a:rPr lang="de-DE" sz="1800" dirty="0"/>
              <a:t>einem sicheren </a:t>
            </a:r>
            <a:r>
              <a:rPr lang="de-DE" sz="1800" dirty="0" smtClean="0"/>
              <a:t>Herkunftsland kommen</a:t>
            </a:r>
            <a:endParaRPr lang="de-DE" sz="1800" dirty="0"/>
          </a:p>
        </p:txBody>
      </p:sp>
      <p:grpSp>
        <p:nvGrpSpPr>
          <p:cNvPr id="2" name="Gruppierung 1"/>
          <p:cNvGrpSpPr/>
          <p:nvPr/>
        </p:nvGrpSpPr>
        <p:grpSpPr>
          <a:xfrm>
            <a:off x="6300913" y="1609682"/>
            <a:ext cx="2537622" cy="4353689"/>
            <a:chOff x="5617030" y="1614219"/>
            <a:chExt cx="2699470" cy="4631365"/>
          </a:xfrm>
        </p:grpSpPr>
        <p:pic>
          <p:nvPicPr>
            <p:cNvPr id="4" name="Grafik 3" descr="https://upload.wikimedia.org/wikipedia/commons/thumb/9/96/Aufenthaltsgestattung-Traegervordruck.jpg/1024px-Aufenthaltsgestattung-Traegervordruc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7030" y="1614219"/>
              <a:ext cx="2699469" cy="2666501"/>
            </a:xfrm>
            <a:prstGeom prst="rect">
              <a:avLst/>
            </a:prstGeom>
            <a:noFill/>
            <a:ln>
              <a:noFill/>
            </a:ln>
          </p:spPr>
        </p:pic>
        <p:pic>
          <p:nvPicPr>
            <p:cNvPr id="5" name="Grafik 4" descr="https://upload.wikimedia.org/wikipedia/commons/6/6c/Aufenthaltsgestattung-Klebeetikett.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7030" y="4333662"/>
              <a:ext cx="2699470" cy="1911922"/>
            </a:xfrm>
            <a:prstGeom prst="rect">
              <a:avLst/>
            </a:prstGeom>
            <a:noFill/>
            <a:ln>
              <a:noFill/>
            </a:ln>
          </p:spPr>
        </p:pic>
      </p:grpSp>
      <p:grpSp>
        <p:nvGrpSpPr>
          <p:cNvPr id="26" name="Gruppierung 25"/>
          <p:cNvGrpSpPr/>
          <p:nvPr/>
        </p:nvGrpSpPr>
        <p:grpSpPr>
          <a:xfrm>
            <a:off x="1074634" y="1562800"/>
            <a:ext cx="341980" cy="341980"/>
            <a:chOff x="696055" y="1562800"/>
            <a:chExt cx="341980" cy="341980"/>
          </a:xfrm>
        </p:grpSpPr>
        <p:sp>
          <p:nvSpPr>
            <p:cNvPr id="27" name="Oval 26"/>
            <p:cNvSpPr/>
            <p:nvPr/>
          </p:nvSpPr>
          <p:spPr>
            <a:xfrm rot="5400000" flipH="1">
              <a:off x="696055" y="1562800"/>
              <a:ext cx="341980" cy="341980"/>
            </a:xfrm>
            <a:prstGeom prst="ellipse">
              <a:avLst/>
            </a:prstGeom>
            <a:solidFill>
              <a:srgbClr val="E2001A"/>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8" name="Titel 8"/>
            <p:cNvSpPr txBox="1">
              <a:spLocks/>
            </p:cNvSpPr>
            <p:nvPr/>
          </p:nvSpPr>
          <p:spPr>
            <a:xfrm>
              <a:off x="720518" y="1575130"/>
              <a:ext cx="293093" cy="317474"/>
            </a:xfrm>
            <a:prstGeom prst="rect">
              <a:avLst/>
            </a:prstGeom>
          </p:spPr>
          <p:txBody>
            <a:bodyPr wrap="square" lIns="0" tIns="0" rIns="0" bIns="0" anchor="t">
              <a:noAutofit/>
            </a:bodyPr>
            <a:lstStyle>
              <a:lvl1pPr algn="l" defTabSz="917575" rtl="0" fontAlgn="base">
                <a:lnSpc>
                  <a:spcPct val="100000"/>
                </a:lnSpc>
                <a:spcBef>
                  <a:spcPct val="0"/>
                </a:spcBef>
                <a:spcAft>
                  <a:spcPts val="0"/>
                </a:spcAft>
                <a:defRPr lang="de-DE" sz="2400" b="1" kern="1200" baseline="0" dirty="0">
                  <a:solidFill>
                    <a:schemeClr val="bg1"/>
                  </a:solidFill>
                  <a:latin typeface="Arial" pitchFamily="34" charset="0"/>
                  <a:ea typeface="+mj-ea"/>
                  <a:cs typeface="Arial" pitchFamily="34" charset="0"/>
                </a:defRPr>
              </a:lvl1pPr>
              <a:lvl2pPr algn="l" defTabSz="917575" rtl="0" fontAlgn="base">
                <a:lnSpc>
                  <a:spcPct val="90000"/>
                </a:lnSpc>
                <a:spcBef>
                  <a:spcPct val="0"/>
                </a:spcBef>
                <a:spcAft>
                  <a:spcPct val="0"/>
                </a:spcAft>
                <a:defRPr sz="2400" b="1">
                  <a:solidFill>
                    <a:schemeClr val="tx2"/>
                  </a:solidFill>
                  <a:latin typeface="Arial" charset="0"/>
                </a:defRPr>
              </a:lvl2pPr>
              <a:lvl3pPr algn="l" defTabSz="917575" rtl="0" fontAlgn="base">
                <a:lnSpc>
                  <a:spcPct val="90000"/>
                </a:lnSpc>
                <a:spcBef>
                  <a:spcPct val="0"/>
                </a:spcBef>
                <a:spcAft>
                  <a:spcPct val="0"/>
                </a:spcAft>
                <a:defRPr sz="2400" b="1">
                  <a:solidFill>
                    <a:schemeClr val="tx2"/>
                  </a:solidFill>
                  <a:latin typeface="Arial" charset="0"/>
                </a:defRPr>
              </a:lvl3pPr>
              <a:lvl4pPr algn="l" defTabSz="917575" rtl="0" fontAlgn="base">
                <a:lnSpc>
                  <a:spcPct val="90000"/>
                </a:lnSpc>
                <a:spcBef>
                  <a:spcPct val="0"/>
                </a:spcBef>
                <a:spcAft>
                  <a:spcPct val="0"/>
                </a:spcAft>
                <a:defRPr sz="2400" b="1">
                  <a:solidFill>
                    <a:schemeClr val="tx2"/>
                  </a:solidFill>
                  <a:latin typeface="Arial" charset="0"/>
                </a:defRPr>
              </a:lvl4pPr>
              <a:lvl5pPr algn="l" defTabSz="917575" rtl="0" fontAlgn="base">
                <a:lnSpc>
                  <a:spcPct val="90000"/>
                </a:lnSpc>
                <a:spcBef>
                  <a:spcPct val="0"/>
                </a:spcBef>
                <a:spcAft>
                  <a:spcPct val="0"/>
                </a:spcAft>
                <a:defRPr sz="2400" b="1">
                  <a:solidFill>
                    <a:schemeClr val="tx2"/>
                  </a:solidFill>
                  <a:latin typeface="Arial" charset="0"/>
                </a:defRPr>
              </a:lvl5pPr>
              <a:lvl6pPr marL="457200" algn="l" defTabSz="917575" rtl="0" fontAlgn="base">
                <a:lnSpc>
                  <a:spcPct val="90000"/>
                </a:lnSpc>
                <a:spcBef>
                  <a:spcPct val="0"/>
                </a:spcBef>
                <a:spcAft>
                  <a:spcPct val="0"/>
                </a:spcAft>
                <a:defRPr sz="2400" b="1">
                  <a:solidFill>
                    <a:schemeClr val="tx2"/>
                  </a:solidFill>
                  <a:latin typeface="Arial" charset="0"/>
                </a:defRPr>
              </a:lvl6pPr>
              <a:lvl7pPr marL="914400" algn="l" defTabSz="917575" rtl="0" fontAlgn="base">
                <a:lnSpc>
                  <a:spcPct val="90000"/>
                </a:lnSpc>
                <a:spcBef>
                  <a:spcPct val="0"/>
                </a:spcBef>
                <a:spcAft>
                  <a:spcPct val="0"/>
                </a:spcAft>
                <a:defRPr sz="2400" b="1">
                  <a:solidFill>
                    <a:schemeClr val="tx2"/>
                  </a:solidFill>
                  <a:latin typeface="Arial" charset="0"/>
                </a:defRPr>
              </a:lvl7pPr>
              <a:lvl8pPr marL="1371600" algn="l" defTabSz="917575" rtl="0" fontAlgn="base">
                <a:lnSpc>
                  <a:spcPct val="90000"/>
                </a:lnSpc>
                <a:spcBef>
                  <a:spcPct val="0"/>
                </a:spcBef>
                <a:spcAft>
                  <a:spcPct val="0"/>
                </a:spcAft>
                <a:defRPr sz="2400" b="1">
                  <a:solidFill>
                    <a:schemeClr val="tx2"/>
                  </a:solidFill>
                  <a:latin typeface="Arial" charset="0"/>
                </a:defRPr>
              </a:lvl8pPr>
              <a:lvl9pPr marL="1828800" algn="l" defTabSz="917575" rtl="0" fontAlgn="base">
                <a:lnSpc>
                  <a:spcPct val="90000"/>
                </a:lnSpc>
                <a:spcBef>
                  <a:spcPct val="0"/>
                </a:spcBef>
                <a:spcAft>
                  <a:spcPct val="0"/>
                </a:spcAft>
                <a:defRPr sz="2400" b="1">
                  <a:solidFill>
                    <a:schemeClr val="tx2"/>
                  </a:solidFill>
                  <a:latin typeface="Arial" charset="0"/>
                </a:defRPr>
              </a:lvl9pPr>
            </a:lstStyle>
            <a:p>
              <a:pPr algn="ctr"/>
              <a:r>
                <a:rPr lang="de-DE" sz="2000" b="0" dirty="0" smtClean="0"/>
                <a:t>2</a:t>
              </a:r>
              <a:endParaRPr lang="de-DE" sz="2000" b="0" dirty="0"/>
            </a:p>
          </p:txBody>
        </p:sp>
      </p:grpSp>
      <p:sp>
        <p:nvSpPr>
          <p:cNvPr id="33" name="Oval 32"/>
          <p:cNvSpPr/>
          <p:nvPr/>
        </p:nvSpPr>
        <p:spPr>
          <a:xfrm rot="5400000" flipH="1">
            <a:off x="1534625" y="1648285"/>
            <a:ext cx="171010" cy="17101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4" name="Oval 33"/>
          <p:cNvSpPr/>
          <p:nvPr/>
        </p:nvSpPr>
        <p:spPr>
          <a:xfrm rot="5400000" flipH="1">
            <a:off x="1905060" y="1648285"/>
            <a:ext cx="171010" cy="17101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5" name="Oval 34"/>
          <p:cNvSpPr/>
          <p:nvPr/>
        </p:nvSpPr>
        <p:spPr>
          <a:xfrm rot="5400000" flipH="1">
            <a:off x="785611" y="1648285"/>
            <a:ext cx="171010" cy="17101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Tree>
    <p:extLst>
      <p:ext uri="{BB962C8B-B14F-4D97-AF65-F5344CB8AC3E}">
        <p14:creationId xmlns:p14="http://schemas.microsoft.com/office/powerpoint/2010/main" val="1935010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Welche Personenkreise werden nach dem Aufenthaltsgesetz unterschieden? </a:t>
            </a:r>
          </a:p>
        </p:txBody>
      </p:sp>
      <p:sp>
        <p:nvSpPr>
          <p:cNvPr id="10" name="Textplatzhalter 9"/>
          <p:cNvSpPr>
            <a:spLocks noGrp="1"/>
          </p:cNvSpPr>
          <p:nvPr>
            <p:ph type="body" sz="quarter" idx="12"/>
          </p:nvPr>
        </p:nvSpPr>
        <p:spPr>
          <a:xfrm>
            <a:off x="698400" y="1980000"/>
            <a:ext cx="5358846" cy="4878259"/>
          </a:xfrm>
        </p:spPr>
        <p:txBody>
          <a:bodyPr/>
          <a:lstStyle/>
          <a:p>
            <a:pPr marL="0" indent="0">
              <a:spcAft>
                <a:spcPts val="1800"/>
              </a:spcAft>
              <a:buNone/>
            </a:pPr>
            <a:r>
              <a:rPr lang="de-DE" b="1" dirty="0" smtClean="0">
                <a:solidFill>
                  <a:srgbClr val="E2001A"/>
                </a:solidFill>
              </a:rPr>
              <a:t>Geduldete:</a:t>
            </a:r>
            <a:endParaRPr lang="de-DE" b="1" dirty="0">
              <a:solidFill>
                <a:srgbClr val="E2001A"/>
              </a:solidFill>
            </a:endParaRPr>
          </a:p>
          <a:p>
            <a:pPr marL="180000" indent="-180000">
              <a:spcAft>
                <a:spcPts val="1800"/>
              </a:spcAft>
              <a:buFont typeface="Arial"/>
              <a:buChar char="•"/>
            </a:pPr>
            <a:r>
              <a:rPr lang="de-DE" sz="1800" dirty="0" smtClean="0"/>
              <a:t>der Asylantrag wurde abgelehnt, die Abschiebung ist gegenwärtig aber nicht möglich </a:t>
            </a:r>
            <a:endParaRPr lang="de-DE" sz="1800" dirty="0"/>
          </a:p>
          <a:p>
            <a:pPr marL="180000" indent="-180000">
              <a:spcAft>
                <a:spcPts val="1800"/>
              </a:spcAft>
              <a:buFont typeface="Arial"/>
              <a:buChar char="•"/>
            </a:pPr>
            <a:r>
              <a:rPr lang="de-DE" sz="1800" dirty="0" smtClean="0"/>
              <a:t>eine </a:t>
            </a:r>
            <a:r>
              <a:rPr lang="de-DE" sz="1800" b="1" dirty="0"/>
              <a:t>Duldung</a:t>
            </a:r>
            <a:r>
              <a:rPr lang="de-DE" sz="1800" dirty="0"/>
              <a:t> nach </a:t>
            </a:r>
            <a:r>
              <a:rPr lang="de-DE" sz="1800" dirty="0" smtClean="0"/>
              <a:t>§ 60a </a:t>
            </a:r>
            <a:r>
              <a:rPr lang="de-DE" sz="1800" dirty="0" err="1" smtClean="0"/>
              <a:t>AufenthG</a:t>
            </a:r>
            <a:r>
              <a:rPr lang="de-DE" sz="1800" dirty="0" smtClean="0"/>
              <a:t> wurde ausgestellt</a:t>
            </a:r>
            <a:endParaRPr lang="de-DE" sz="1800" dirty="0"/>
          </a:p>
          <a:p>
            <a:pPr marL="180000" indent="-180000">
              <a:spcAft>
                <a:spcPts val="1800"/>
              </a:spcAft>
              <a:buFont typeface="Arial"/>
              <a:buChar char="•"/>
            </a:pPr>
            <a:r>
              <a:rPr lang="de-DE" sz="1800" dirty="0" smtClean="0"/>
              <a:t>dürfen i.d.R. frühestens </a:t>
            </a:r>
            <a:r>
              <a:rPr lang="de-DE" sz="1800" dirty="0"/>
              <a:t>3 Monate nach ihrer Registrierung eine Beschäftigung </a:t>
            </a:r>
            <a:r>
              <a:rPr lang="de-DE" sz="1800" dirty="0" smtClean="0"/>
              <a:t>aufnehmen</a:t>
            </a:r>
          </a:p>
          <a:p>
            <a:pPr marL="180000" indent="-180000">
              <a:spcAft>
                <a:spcPts val="1800"/>
              </a:spcAft>
              <a:buFont typeface="Arial"/>
              <a:buChar char="•"/>
            </a:pPr>
            <a:r>
              <a:rPr lang="de-DE" sz="1800" dirty="0" smtClean="0"/>
              <a:t>können </a:t>
            </a:r>
            <a:r>
              <a:rPr lang="de-DE" sz="1800" dirty="0"/>
              <a:t>ohne Einhaltung einer Wartezeit eine Ausbildung </a:t>
            </a:r>
            <a:r>
              <a:rPr lang="de-DE" sz="1800" dirty="0" smtClean="0"/>
              <a:t>beginnen</a:t>
            </a:r>
          </a:p>
          <a:p>
            <a:pPr marL="180000" indent="-180000">
              <a:spcAft>
                <a:spcPts val="1800"/>
              </a:spcAft>
              <a:buFont typeface="Arial"/>
              <a:buChar char="•"/>
            </a:pPr>
            <a:r>
              <a:rPr lang="de-DE" sz="1800" dirty="0" smtClean="0"/>
              <a:t>erhalten die Erlaubnis zur Beschäftigung maximal bis zum Ende </a:t>
            </a:r>
            <a:r>
              <a:rPr lang="de-DE" sz="1800" dirty="0"/>
              <a:t>der </a:t>
            </a:r>
            <a:r>
              <a:rPr lang="de-DE" sz="1800" dirty="0" smtClean="0"/>
              <a:t>Duldung</a:t>
            </a:r>
            <a:endParaRPr lang="de-DE" sz="1800" dirty="0"/>
          </a:p>
        </p:txBody>
      </p:sp>
      <p:grpSp>
        <p:nvGrpSpPr>
          <p:cNvPr id="2" name="Gruppierung 1"/>
          <p:cNvGrpSpPr/>
          <p:nvPr/>
        </p:nvGrpSpPr>
        <p:grpSpPr>
          <a:xfrm>
            <a:off x="6303331" y="1611766"/>
            <a:ext cx="2531862" cy="4334673"/>
            <a:chOff x="5560719" y="1597025"/>
            <a:chExt cx="2895895" cy="4957917"/>
          </a:xfrm>
        </p:grpSpPr>
        <p:pic>
          <p:nvPicPr>
            <p:cNvPr id="4" name="Grafik 3" descr="https://upload.wikimedia.org/wikipedia/commons/thumb/b/b7/Duldung-Traegervordruck.jpg/1024px-Duldung-Traegervordruc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0719" y="1597025"/>
              <a:ext cx="2895894" cy="2844755"/>
            </a:xfrm>
            <a:prstGeom prst="rect">
              <a:avLst/>
            </a:prstGeom>
            <a:noFill/>
            <a:ln>
              <a:noFill/>
            </a:ln>
          </p:spPr>
        </p:pic>
        <p:pic>
          <p:nvPicPr>
            <p:cNvPr id="5" name="Grafik 4" descr="https://upload.wikimedia.org/wikipedia/commons/e/e6/Duldung-Klebeetikett.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0720" y="4501332"/>
              <a:ext cx="2895894" cy="2053610"/>
            </a:xfrm>
            <a:prstGeom prst="rect">
              <a:avLst/>
            </a:prstGeom>
            <a:noFill/>
            <a:ln>
              <a:noFill/>
            </a:ln>
          </p:spPr>
        </p:pic>
      </p:grpSp>
      <p:grpSp>
        <p:nvGrpSpPr>
          <p:cNvPr id="7" name="Gruppierung 6"/>
          <p:cNvGrpSpPr/>
          <p:nvPr/>
        </p:nvGrpSpPr>
        <p:grpSpPr>
          <a:xfrm>
            <a:off x="1453212" y="1562800"/>
            <a:ext cx="341980" cy="341980"/>
            <a:chOff x="696055" y="1562800"/>
            <a:chExt cx="341980" cy="341980"/>
          </a:xfrm>
        </p:grpSpPr>
        <p:sp>
          <p:nvSpPr>
            <p:cNvPr id="8" name="Oval 7"/>
            <p:cNvSpPr/>
            <p:nvPr/>
          </p:nvSpPr>
          <p:spPr>
            <a:xfrm rot="5400000" flipH="1">
              <a:off x="696055" y="1562800"/>
              <a:ext cx="341980" cy="341980"/>
            </a:xfrm>
            <a:prstGeom prst="ellipse">
              <a:avLst/>
            </a:prstGeom>
            <a:solidFill>
              <a:srgbClr val="E2001A"/>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1" name="Titel 8"/>
            <p:cNvSpPr txBox="1">
              <a:spLocks/>
            </p:cNvSpPr>
            <p:nvPr/>
          </p:nvSpPr>
          <p:spPr>
            <a:xfrm>
              <a:off x="720518" y="1575130"/>
              <a:ext cx="293093" cy="317474"/>
            </a:xfrm>
            <a:prstGeom prst="rect">
              <a:avLst/>
            </a:prstGeom>
          </p:spPr>
          <p:txBody>
            <a:bodyPr wrap="square" lIns="0" tIns="0" rIns="0" bIns="0" anchor="t">
              <a:noAutofit/>
            </a:bodyPr>
            <a:lstStyle>
              <a:lvl1pPr algn="l" defTabSz="917575" rtl="0" fontAlgn="base">
                <a:lnSpc>
                  <a:spcPct val="100000"/>
                </a:lnSpc>
                <a:spcBef>
                  <a:spcPct val="0"/>
                </a:spcBef>
                <a:spcAft>
                  <a:spcPts val="0"/>
                </a:spcAft>
                <a:defRPr lang="de-DE" sz="2400" b="1" kern="1200" baseline="0" dirty="0">
                  <a:solidFill>
                    <a:schemeClr val="bg1"/>
                  </a:solidFill>
                  <a:latin typeface="Arial" pitchFamily="34" charset="0"/>
                  <a:ea typeface="+mj-ea"/>
                  <a:cs typeface="Arial" pitchFamily="34" charset="0"/>
                </a:defRPr>
              </a:lvl1pPr>
              <a:lvl2pPr algn="l" defTabSz="917575" rtl="0" fontAlgn="base">
                <a:lnSpc>
                  <a:spcPct val="90000"/>
                </a:lnSpc>
                <a:spcBef>
                  <a:spcPct val="0"/>
                </a:spcBef>
                <a:spcAft>
                  <a:spcPct val="0"/>
                </a:spcAft>
                <a:defRPr sz="2400" b="1">
                  <a:solidFill>
                    <a:schemeClr val="tx2"/>
                  </a:solidFill>
                  <a:latin typeface="Arial" charset="0"/>
                </a:defRPr>
              </a:lvl2pPr>
              <a:lvl3pPr algn="l" defTabSz="917575" rtl="0" fontAlgn="base">
                <a:lnSpc>
                  <a:spcPct val="90000"/>
                </a:lnSpc>
                <a:spcBef>
                  <a:spcPct val="0"/>
                </a:spcBef>
                <a:spcAft>
                  <a:spcPct val="0"/>
                </a:spcAft>
                <a:defRPr sz="2400" b="1">
                  <a:solidFill>
                    <a:schemeClr val="tx2"/>
                  </a:solidFill>
                  <a:latin typeface="Arial" charset="0"/>
                </a:defRPr>
              </a:lvl3pPr>
              <a:lvl4pPr algn="l" defTabSz="917575" rtl="0" fontAlgn="base">
                <a:lnSpc>
                  <a:spcPct val="90000"/>
                </a:lnSpc>
                <a:spcBef>
                  <a:spcPct val="0"/>
                </a:spcBef>
                <a:spcAft>
                  <a:spcPct val="0"/>
                </a:spcAft>
                <a:defRPr sz="2400" b="1">
                  <a:solidFill>
                    <a:schemeClr val="tx2"/>
                  </a:solidFill>
                  <a:latin typeface="Arial" charset="0"/>
                </a:defRPr>
              </a:lvl4pPr>
              <a:lvl5pPr algn="l" defTabSz="917575" rtl="0" fontAlgn="base">
                <a:lnSpc>
                  <a:spcPct val="90000"/>
                </a:lnSpc>
                <a:spcBef>
                  <a:spcPct val="0"/>
                </a:spcBef>
                <a:spcAft>
                  <a:spcPct val="0"/>
                </a:spcAft>
                <a:defRPr sz="2400" b="1">
                  <a:solidFill>
                    <a:schemeClr val="tx2"/>
                  </a:solidFill>
                  <a:latin typeface="Arial" charset="0"/>
                </a:defRPr>
              </a:lvl5pPr>
              <a:lvl6pPr marL="457200" algn="l" defTabSz="917575" rtl="0" fontAlgn="base">
                <a:lnSpc>
                  <a:spcPct val="90000"/>
                </a:lnSpc>
                <a:spcBef>
                  <a:spcPct val="0"/>
                </a:spcBef>
                <a:spcAft>
                  <a:spcPct val="0"/>
                </a:spcAft>
                <a:defRPr sz="2400" b="1">
                  <a:solidFill>
                    <a:schemeClr val="tx2"/>
                  </a:solidFill>
                  <a:latin typeface="Arial" charset="0"/>
                </a:defRPr>
              </a:lvl6pPr>
              <a:lvl7pPr marL="914400" algn="l" defTabSz="917575" rtl="0" fontAlgn="base">
                <a:lnSpc>
                  <a:spcPct val="90000"/>
                </a:lnSpc>
                <a:spcBef>
                  <a:spcPct val="0"/>
                </a:spcBef>
                <a:spcAft>
                  <a:spcPct val="0"/>
                </a:spcAft>
                <a:defRPr sz="2400" b="1">
                  <a:solidFill>
                    <a:schemeClr val="tx2"/>
                  </a:solidFill>
                  <a:latin typeface="Arial" charset="0"/>
                </a:defRPr>
              </a:lvl7pPr>
              <a:lvl8pPr marL="1371600" algn="l" defTabSz="917575" rtl="0" fontAlgn="base">
                <a:lnSpc>
                  <a:spcPct val="90000"/>
                </a:lnSpc>
                <a:spcBef>
                  <a:spcPct val="0"/>
                </a:spcBef>
                <a:spcAft>
                  <a:spcPct val="0"/>
                </a:spcAft>
                <a:defRPr sz="2400" b="1">
                  <a:solidFill>
                    <a:schemeClr val="tx2"/>
                  </a:solidFill>
                  <a:latin typeface="Arial" charset="0"/>
                </a:defRPr>
              </a:lvl8pPr>
              <a:lvl9pPr marL="1828800" algn="l" defTabSz="917575" rtl="0" fontAlgn="base">
                <a:lnSpc>
                  <a:spcPct val="90000"/>
                </a:lnSpc>
                <a:spcBef>
                  <a:spcPct val="0"/>
                </a:spcBef>
                <a:spcAft>
                  <a:spcPct val="0"/>
                </a:spcAft>
                <a:defRPr sz="2400" b="1">
                  <a:solidFill>
                    <a:schemeClr val="tx2"/>
                  </a:solidFill>
                  <a:latin typeface="Arial" charset="0"/>
                </a:defRPr>
              </a:lvl9pPr>
            </a:lstStyle>
            <a:p>
              <a:pPr algn="ctr"/>
              <a:r>
                <a:rPr lang="de-DE" sz="2000" b="0" dirty="0" smtClean="0"/>
                <a:t>3</a:t>
              </a:r>
              <a:endParaRPr lang="de-DE" sz="2000" b="0" dirty="0"/>
            </a:p>
          </p:txBody>
        </p:sp>
      </p:grpSp>
      <p:sp>
        <p:nvSpPr>
          <p:cNvPr id="18" name="Oval 17"/>
          <p:cNvSpPr/>
          <p:nvPr/>
        </p:nvSpPr>
        <p:spPr>
          <a:xfrm rot="5400000" flipH="1">
            <a:off x="1164189" y="1648285"/>
            <a:ext cx="171010" cy="17101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0" name="Oval 19"/>
          <p:cNvSpPr/>
          <p:nvPr/>
        </p:nvSpPr>
        <p:spPr>
          <a:xfrm rot="5400000" flipH="1">
            <a:off x="1905060" y="1648285"/>
            <a:ext cx="171010" cy="17101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1" name="Oval 20"/>
          <p:cNvSpPr/>
          <p:nvPr/>
        </p:nvSpPr>
        <p:spPr>
          <a:xfrm rot="5400000" flipH="1">
            <a:off x="785611" y="1648285"/>
            <a:ext cx="171010" cy="17101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Tree>
    <p:extLst>
      <p:ext uri="{BB962C8B-B14F-4D97-AF65-F5344CB8AC3E}">
        <p14:creationId xmlns:p14="http://schemas.microsoft.com/office/powerpoint/2010/main" val="1718656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Welche Personenkreise werden nach dem Aufenthaltsgesetz unterschieden? </a:t>
            </a:r>
          </a:p>
        </p:txBody>
      </p:sp>
      <p:sp>
        <p:nvSpPr>
          <p:cNvPr id="10" name="Textplatzhalter 9"/>
          <p:cNvSpPr>
            <a:spLocks noGrp="1"/>
          </p:cNvSpPr>
          <p:nvPr>
            <p:ph type="body" sz="quarter" idx="12"/>
          </p:nvPr>
        </p:nvSpPr>
        <p:spPr>
          <a:xfrm>
            <a:off x="698399" y="1980000"/>
            <a:ext cx="4015505" cy="3693319"/>
          </a:xfrm>
        </p:spPr>
        <p:txBody>
          <a:bodyPr/>
          <a:lstStyle/>
          <a:p>
            <a:pPr marL="0" indent="0">
              <a:spcAft>
                <a:spcPts val="2000"/>
              </a:spcAft>
              <a:buNone/>
            </a:pPr>
            <a:r>
              <a:rPr lang="de-DE" b="1" dirty="0" smtClean="0">
                <a:solidFill>
                  <a:srgbClr val="E2001A"/>
                </a:solidFill>
              </a:rPr>
              <a:t>Asylberechtige </a:t>
            </a:r>
            <a:r>
              <a:rPr lang="de-DE" b="1" dirty="0">
                <a:solidFill>
                  <a:srgbClr val="E2001A"/>
                </a:solidFill>
              </a:rPr>
              <a:t>/ </a:t>
            </a:r>
            <a:r>
              <a:rPr lang="de-DE" b="1" dirty="0" smtClean="0">
                <a:solidFill>
                  <a:srgbClr val="E2001A"/>
                </a:solidFill>
              </a:rPr>
              <a:t>anerkannte Flüchtlinge:</a:t>
            </a:r>
            <a:endParaRPr lang="de-DE" b="1" dirty="0">
              <a:solidFill>
                <a:srgbClr val="E2001A"/>
              </a:solidFill>
            </a:endParaRPr>
          </a:p>
          <a:p>
            <a:pPr marL="180000" lvl="0" indent="-180000">
              <a:spcAft>
                <a:spcPts val="2000"/>
              </a:spcAft>
              <a:buFont typeface="Arial"/>
              <a:buChar char="•"/>
            </a:pPr>
            <a:r>
              <a:rPr lang="de-DE" sz="1800" dirty="0" smtClean="0"/>
              <a:t>der </a:t>
            </a:r>
            <a:r>
              <a:rPr lang="de-DE" sz="1800" dirty="0"/>
              <a:t>Asylantrag </a:t>
            </a:r>
            <a:r>
              <a:rPr lang="de-DE" sz="1800" dirty="0" smtClean="0"/>
              <a:t>wurde anerkannt </a:t>
            </a:r>
            <a:r>
              <a:rPr lang="de-DE" sz="1800" dirty="0"/>
              <a:t>bzw. positiv </a:t>
            </a:r>
            <a:r>
              <a:rPr lang="de-DE" sz="1800" dirty="0" smtClean="0"/>
              <a:t>entschieden </a:t>
            </a:r>
          </a:p>
          <a:p>
            <a:pPr marL="180000" lvl="0" indent="-180000">
              <a:spcAft>
                <a:spcPts val="2000"/>
              </a:spcAft>
              <a:buFont typeface="Arial"/>
              <a:buChar char="•"/>
            </a:pPr>
            <a:r>
              <a:rPr lang="de-DE" sz="1800" dirty="0" smtClean="0"/>
              <a:t>eine befristete </a:t>
            </a:r>
            <a:r>
              <a:rPr lang="de-DE" sz="1800" b="1" dirty="0" smtClean="0"/>
              <a:t>Aufenthaltserlaubnis</a:t>
            </a:r>
            <a:r>
              <a:rPr lang="de-DE" sz="1800" dirty="0" smtClean="0"/>
              <a:t> </a:t>
            </a:r>
            <a:r>
              <a:rPr lang="de-DE" sz="1800" dirty="0"/>
              <a:t>nach dem 5</a:t>
            </a:r>
            <a:r>
              <a:rPr lang="de-DE" sz="1800" dirty="0" smtClean="0"/>
              <a:t>. Abschnitt </a:t>
            </a:r>
            <a:r>
              <a:rPr lang="de-DE" sz="1800" dirty="0"/>
              <a:t>des </a:t>
            </a:r>
            <a:r>
              <a:rPr lang="de-DE" sz="1800" dirty="0" err="1"/>
              <a:t>AufenthG</a:t>
            </a:r>
            <a:r>
              <a:rPr lang="de-DE" sz="1800" dirty="0" smtClean="0"/>
              <a:t> wurde ausgestellt</a:t>
            </a:r>
            <a:endParaRPr lang="de-DE" sz="1800" dirty="0"/>
          </a:p>
          <a:p>
            <a:pPr marL="180000" lvl="0" indent="-180000">
              <a:spcAft>
                <a:spcPts val="2000"/>
              </a:spcAft>
              <a:buFont typeface="Arial"/>
              <a:buChar char="•"/>
            </a:pPr>
            <a:r>
              <a:rPr lang="de-DE" sz="1800" dirty="0" smtClean="0"/>
              <a:t>die Aufnahme einer Beschäftigung oder einer Ausbildung ist ohne Einschränkungen erlaubt</a:t>
            </a:r>
            <a:endParaRPr lang="de-DE" sz="1800" dirty="0"/>
          </a:p>
        </p:txBody>
      </p:sp>
      <p:pic>
        <p:nvPicPr>
          <p:cNvPr id="4" name="Grafik 3" descr="https://upload.wikimedia.org/wikipedia/commons/thumb/f/f7/Aufenthaltstitel-Zusatzblatt.JPG/800px-Aufenthaltstitel-Zusatzblat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489" y="1609201"/>
            <a:ext cx="2534554" cy="2545009"/>
          </a:xfrm>
          <a:prstGeom prst="rect">
            <a:avLst/>
          </a:prstGeom>
          <a:noFill/>
          <a:ln>
            <a:noFill/>
          </a:ln>
        </p:spPr>
      </p:pic>
      <p:pic>
        <p:nvPicPr>
          <p:cNvPr id="5" name="Grafik 4" descr="https://upload.wikimedia.org/wikipedia/commons/thumb/c/c0/Aufenthaltserlaubnis-Beschaeftigung.JPG/310px-Aufenthaltserlaubnis-Beschaeftigung.JPG"/>
          <p:cNvPicPr>
            <a:picLocks noChangeAspect="1"/>
          </p:cNvPicPr>
          <p:nvPr/>
        </p:nvPicPr>
        <p:blipFill rotWithShape="1">
          <a:blip r:embed="rId4">
            <a:extLst>
              <a:ext uri="{28A0092B-C50C-407E-A947-70E740481C1C}">
                <a14:useLocalDpi xmlns:a14="http://schemas.microsoft.com/office/drawing/2010/main" val="0"/>
              </a:ext>
            </a:extLst>
          </a:blip>
          <a:srcRect t="-1" b="49947"/>
          <a:stretch/>
        </p:blipFill>
        <p:spPr bwMode="auto">
          <a:xfrm>
            <a:off x="6298891" y="4223397"/>
            <a:ext cx="2524563" cy="1602000"/>
          </a:xfrm>
          <a:prstGeom prst="rect">
            <a:avLst/>
          </a:prstGeom>
          <a:noFill/>
          <a:ln>
            <a:noFill/>
          </a:ln>
        </p:spPr>
      </p:pic>
      <p:grpSp>
        <p:nvGrpSpPr>
          <p:cNvPr id="12" name="Gruppierung 11"/>
          <p:cNvGrpSpPr/>
          <p:nvPr/>
        </p:nvGrpSpPr>
        <p:grpSpPr>
          <a:xfrm>
            <a:off x="1819576" y="1562800"/>
            <a:ext cx="341980" cy="341980"/>
            <a:chOff x="696055" y="1562800"/>
            <a:chExt cx="341980" cy="341980"/>
          </a:xfrm>
        </p:grpSpPr>
        <p:sp>
          <p:nvSpPr>
            <p:cNvPr id="13" name="Oval 12"/>
            <p:cNvSpPr/>
            <p:nvPr/>
          </p:nvSpPr>
          <p:spPr>
            <a:xfrm rot="5400000" flipH="1">
              <a:off x="696055" y="1562800"/>
              <a:ext cx="341980" cy="341980"/>
            </a:xfrm>
            <a:prstGeom prst="ellipse">
              <a:avLst/>
            </a:prstGeom>
            <a:solidFill>
              <a:srgbClr val="E2001A"/>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4" name="Titel 8"/>
            <p:cNvSpPr txBox="1">
              <a:spLocks/>
            </p:cNvSpPr>
            <p:nvPr/>
          </p:nvSpPr>
          <p:spPr>
            <a:xfrm>
              <a:off x="720518" y="1575130"/>
              <a:ext cx="293093" cy="317474"/>
            </a:xfrm>
            <a:prstGeom prst="rect">
              <a:avLst/>
            </a:prstGeom>
          </p:spPr>
          <p:txBody>
            <a:bodyPr wrap="square" lIns="0" tIns="0" rIns="0" bIns="0" anchor="t">
              <a:noAutofit/>
            </a:bodyPr>
            <a:lstStyle>
              <a:lvl1pPr algn="l" defTabSz="917575" rtl="0" fontAlgn="base">
                <a:lnSpc>
                  <a:spcPct val="100000"/>
                </a:lnSpc>
                <a:spcBef>
                  <a:spcPct val="0"/>
                </a:spcBef>
                <a:spcAft>
                  <a:spcPts val="0"/>
                </a:spcAft>
                <a:defRPr lang="de-DE" sz="2400" b="1" kern="1200" baseline="0" dirty="0">
                  <a:solidFill>
                    <a:schemeClr val="bg1"/>
                  </a:solidFill>
                  <a:latin typeface="Arial" pitchFamily="34" charset="0"/>
                  <a:ea typeface="+mj-ea"/>
                  <a:cs typeface="Arial" pitchFamily="34" charset="0"/>
                </a:defRPr>
              </a:lvl1pPr>
              <a:lvl2pPr algn="l" defTabSz="917575" rtl="0" fontAlgn="base">
                <a:lnSpc>
                  <a:spcPct val="90000"/>
                </a:lnSpc>
                <a:spcBef>
                  <a:spcPct val="0"/>
                </a:spcBef>
                <a:spcAft>
                  <a:spcPct val="0"/>
                </a:spcAft>
                <a:defRPr sz="2400" b="1">
                  <a:solidFill>
                    <a:schemeClr val="tx2"/>
                  </a:solidFill>
                  <a:latin typeface="Arial" charset="0"/>
                </a:defRPr>
              </a:lvl2pPr>
              <a:lvl3pPr algn="l" defTabSz="917575" rtl="0" fontAlgn="base">
                <a:lnSpc>
                  <a:spcPct val="90000"/>
                </a:lnSpc>
                <a:spcBef>
                  <a:spcPct val="0"/>
                </a:spcBef>
                <a:spcAft>
                  <a:spcPct val="0"/>
                </a:spcAft>
                <a:defRPr sz="2400" b="1">
                  <a:solidFill>
                    <a:schemeClr val="tx2"/>
                  </a:solidFill>
                  <a:latin typeface="Arial" charset="0"/>
                </a:defRPr>
              </a:lvl3pPr>
              <a:lvl4pPr algn="l" defTabSz="917575" rtl="0" fontAlgn="base">
                <a:lnSpc>
                  <a:spcPct val="90000"/>
                </a:lnSpc>
                <a:spcBef>
                  <a:spcPct val="0"/>
                </a:spcBef>
                <a:spcAft>
                  <a:spcPct val="0"/>
                </a:spcAft>
                <a:defRPr sz="2400" b="1">
                  <a:solidFill>
                    <a:schemeClr val="tx2"/>
                  </a:solidFill>
                  <a:latin typeface="Arial" charset="0"/>
                </a:defRPr>
              </a:lvl4pPr>
              <a:lvl5pPr algn="l" defTabSz="917575" rtl="0" fontAlgn="base">
                <a:lnSpc>
                  <a:spcPct val="90000"/>
                </a:lnSpc>
                <a:spcBef>
                  <a:spcPct val="0"/>
                </a:spcBef>
                <a:spcAft>
                  <a:spcPct val="0"/>
                </a:spcAft>
                <a:defRPr sz="2400" b="1">
                  <a:solidFill>
                    <a:schemeClr val="tx2"/>
                  </a:solidFill>
                  <a:latin typeface="Arial" charset="0"/>
                </a:defRPr>
              </a:lvl5pPr>
              <a:lvl6pPr marL="457200" algn="l" defTabSz="917575" rtl="0" fontAlgn="base">
                <a:lnSpc>
                  <a:spcPct val="90000"/>
                </a:lnSpc>
                <a:spcBef>
                  <a:spcPct val="0"/>
                </a:spcBef>
                <a:spcAft>
                  <a:spcPct val="0"/>
                </a:spcAft>
                <a:defRPr sz="2400" b="1">
                  <a:solidFill>
                    <a:schemeClr val="tx2"/>
                  </a:solidFill>
                  <a:latin typeface="Arial" charset="0"/>
                </a:defRPr>
              </a:lvl6pPr>
              <a:lvl7pPr marL="914400" algn="l" defTabSz="917575" rtl="0" fontAlgn="base">
                <a:lnSpc>
                  <a:spcPct val="90000"/>
                </a:lnSpc>
                <a:spcBef>
                  <a:spcPct val="0"/>
                </a:spcBef>
                <a:spcAft>
                  <a:spcPct val="0"/>
                </a:spcAft>
                <a:defRPr sz="2400" b="1">
                  <a:solidFill>
                    <a:schemeClr val="tx2"/>
                  </a:solidFill>
                  <a:latin typeface="Arial" charset="0"/>
                </a:defRPr>
              </a:lvl7pPr>
              <a:lvl8pPr marL="1371600" algn="l" defTabSz="917575" rtl="0" fontAlgn="base">
                <a:lnSpc>
                  <a:spcPct val="90000"/>
                </a:lnSpc>
                <a:spcBef>
                  <a:spcPct val="0"/>
                </a:spcBef>
                <a:spcAft>
                  <a:spcPct val="0"/>
                </a:spcAft>
                <a:defRPr sz="2400" b="1">
                  <a:solidFill>
                    <a:schemeClr val="tx2"/>
                  </a:solidFill>
                  <a:latin typeface="Arial" charset="0"/>
                </a:defRPr>
              </a:lvl8pPr>
              <a:lvl9pPr marL="1828800" algn="l" defTabSz="917575" rtl="0" fontAlgn="base">
                <a:lnSpc>
                  <a:spcPct val="90000"/>
                </a:lnSpc>
                <a:spcBef>
                  <a:spcPct val="0"/>
                </a:spcBef>
                <a:spcAft>
                  <a:spcPct val="0"/>
                </a:spcAft>
                <a:defRPr sz="2400" b="1">
                  <a:solidFill>
                    <a:schemeClr val="tx2"/>
                  </a:solidFill>
                  <a:latin typeface="Arial" charset="0"/>
                </a:defRPr>
              </a:lvl9pPr>
            </a:lstStyle>
            <a:p>
              <a:pPr algn="ctr"/>
              <a:r>
                <a:rPr lang="de-DE" sz="2000" b="0" dirty="0" smtClean="0"/>
                <a:t>4</a:t>
              </a:r>
              <a:endParaRPr lang="de-DE" sz="2000" b="0" dirty="0"/>
            </a:p>
          </p:txBody>
        </p:sp>
      </p:grpSp>
      <p:sp>
        <p:nvSpPr>
          <p:cNvPr id="18" name="Oval 17"/>
          <p:cNvSpPr/>
          <p:nvPr/>
        </p:nvSpPr>
        <p:spPr>
          <a:xfrm rot="5400000" flipH="1">
            <a:off x="1164189" y="1648285"/>
            <a:ext cx="171010" cy="17101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9" name="Oval 18"/>
          <p:cNvSpPr/>
          <p:nvPr/>
        </p:nvSpPr>
        <p:spPr>
          <a:xfrm rot="5400000" flipH="1">
            <a:off x="1534625" y="1648285"/>
            <a:ext cx="171010" cy="17101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1" name="Oval 20"/>
          <p:cNvSpPr/>
          <p:nvPr/>
        </p:nvSpPr>
        <p:spPr>
          <a:xfrm rot="5400000" flipH="1">
            <a:off x="785611" y="1648285"/>
            <a:ext cx="171010" cy="171010"/>
          </a:xfrm>
          <a:prstGeom prst="ellipse">
            <a:avLst/>
          </a:prstGeom>
          <a:solidFill>
            <a:schemeClr val="bg1">
              <a:lumMod val="65000"/>
            </a:schemeClr>
          </a:soli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Tree>
    <p:extLst>
      <p:ext uri="{BB962C8B-B14F-4D97-AF65-F5344CB8AC3E}">
        <p14:creationId xmlns:p14="http://schemas.microsoft.com/office/powerpoint/2010/main" val="58037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7774" y="293567"/>
            <a:ext cx="7582149" cy="732173"/>
          </a:xfrm>
        </p:spPr>
        <p:txBody>
          <a:bodyPr/>
          <a:lstStyle/>
          <a:p>
            <a:r>
              <a:rPr lang="de-DE" dirty="0" smtClean="0"/>
              <a:t>Woran ist erkennbar, ob ein geflüchteter Mensch eine Beschäftigung aufnehmen darf?	</a:t>
            </a:r>
            <a:endParaRPr lang="de-DE" dirty="0"/>
          </a:p>
        </p:txBody>
      </p:sp>
      <p:sp>
        <p:nvSpPr>
          <p:cNvPr id="3" name="Textplatzhalter 2"/>
          <p:cNvSpPr>
            <a:spLocks noGrp="1"/>
          </p:cNvSpPr>
          <p:nvPr>
            <p:ph type="body" sz="quarter" idx="16"/>
          </p:nvPr>
        </p:nvSpPr>
        <p:spPr>
          <a:xfrm>
            <a:off x="698399" y="1512000"/>
            <a:ext cx="8033316" cy="1785104"/>
          </a:xfrm>
        </p:spPr>
        <p:txBody>
          <a:bodyPr/>
          <a:lstStyle/>
          <a:p>
            <a:pPr marL="0" indent="0">
              <a:spcAft>
                <a:spcPts val="2000"/>
              </a:spcAft>
              <a:buNone/>
            </a:pPr>
            <a:r>
              <a:rPr lang="de-DE" dirty="0"/>
              <a:t>Die </a:t>
            </a:r>
            <a:r>
              <a:rPr lang="de-DE" b="1" dirty="0" smtClean="0"/>
              <a:t>Erlaubnis zur Beschäftigung </a:t>
            </a:r>
            <a:r>
              <a:rPr lang="de-DE" dirty="0" smtClean="0"/>
              <a:t>erteilt die </a:t>
            </a:r>
            <a:r>
              <a:rPr lang="de-DE" b="1" dirty="0" smtClean="0"/>
              <a:t>Ausländerbehörde. </a:t>
            </a:r>
            <a:r>
              <a:rPr lang="de-DE" dirty="0" smtClean="0"/>
              <a:t>Sie </a:t>
            </a:r>
            <a:r>
              <a:rPr lang="de-DE" dirty="0"/>
              <a:t>wird in </a:t>
            </a:r>
            <a:r>
              <a:rPr lang="de-DE" dirty="0" smtClean="0"/>
              <a:t>den </a:t>
            </a:r>
            <a:r>
              <a:rPr lang="de-DE" b="1" dirty="0"/>
              <a:t>Nebenbestimmungen</a:t>
            </a:r>
            <a:r>
              <a:rPr lang="de-DE" dirty="0"/>
              <a:t> </a:t>
            </a:r>
            <a:r>
              <a:rPr lang="de-DE" dirty="0" smtClean="0"/>
              <a:t>des Aufenthaltsdokumentes eingetragen. </a:t>
            </a:r>
          </a:p>
          <a:p>
            <a:pPr marL="0" indent="0">
              <a:spcBef>
                <a:spcPts val="4000"/>
              </a:spcBef>
              <a:spcAft>
                <a:spcPts val="2000"/>
              </a:spcAft>
              <a:buNone/>
            </a:pPr>
            <a:r>
              <a:rPr lang="de-DE" b="1" dirty="0" smtClean="0"/>
              <a:t>Unterschieden </a:t>
            </a:r>
            <a:r>
              <a:rPr lang="de-DE" b="1" dirty="0"/>
              <a:t>werden </a:t>
            </a:r>
            <a:r>
              <a:rPr lang="de-DE" b="1" dirty="0" smtClean="0"/>
              <a:t>3 </a:t>
            </a:r>
            <a:r>
              <a:rPr lang="de-DE" b="1" dirty="0"/>
              <a:t>Kategorien</a:t>
            </a:r>
            <a:r>
              <a:rPr lang="de-DE" b="1" dirty="0" smtClean="0"/>
              <a:t>:</a:t>
            </a:r>
            <a:endParaRPr lang="de-DE" sz="1800" dirty="0" smtClean="0"/>
          </a:p>
        </p:txBody>
      </p:sp>
      <p:sp>
        <p:nvSpPr>
          <p:cNvPr id="5" name="Fußzeilenplatzhalter 4"/>
          <p:cNvSpPr>
            <a:spLocks noGrp="1"/>
          </p:cNvSpPr>
          <p:nvPr>
            <p:ph type="ftr" sz="quarter" idx="3"/>
          </p:nvPr>
        </p:nvSpPr>
        <p:spPr/>
        <p:txBody>
          <a:bodyPr/>
          <a:lstStyle/>
          <a:p>
            <a:r>
              <a:rPr lang="de-DE" dirty="0" smtClean="0"/>
              <a:t>Beschäftigung geflüchteter Menschen - Informationen für Arbeitgeber</a:t>
            </a:r>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06" y="3632465"/>
            <a:ext cx="2545225" cy="842336"/>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4548" y="3630607"/>
            <a:ext cx="2568228" cy="834902"/>
          </a:xfrm>
          <a:prstGeom prst="rect">
            <a:avLst/>
          </a:prstGeom>
        </p:spPr>
      </p:pic>
      <p:sp>
        <p:nvSpPr>
          <p:cNvPr id="12" name="Textplatzhalter 2"/>
          <p:cNvSpPr>
            <a:spLocks noGrp="1"/>
          </p:cNvSpPr>
          <p:nvPr>
            <p:ph type="body" sz="quarter" idx="16"/>
          </p:nvPr>
        </p:nvSpPr>
        <p:spPr>
          <a:xfrm>
            <a:off x="698400" y="4626407"/>
            <a:ext cx="5485993" cy="646331"/>
          </a:xfrm>
        </p:spPr>
        <p:txBody>
          <a:bodyPr/>
          <a:lstStyle/>
          <a:p>
            <a:pPr marL="0" lvl="0" indent="0">
              <a:spcAft>
                <a:spcPts val="2000"/>
              </a:spcAft>
              <a:buSzPct val="100000"/>
              <a:buNone/>
            </a:pPr>
            <a:r>
              <a:rPr lang="de-DE" sz="1800" dirty="0" smtClean="0">
                <a:solidFill>
                  <a:srgbClr val="000000"/>
                </a:solidFill>
              </a:rPr>
              <a:t>Erwerbstätigkeit </a:t>
            </a:r>
            <a:br>
              <a:rPr lang="de-DE" sz="1800" dirty="0" smtClean="0">
                <a:solidFill>
                  <a:srgbClr val="000000"/>
                </a:solidFill>
              </a:rPr>
            </a:br>
            <a:r>
              <a:rPr lang="de-DE" sz="1800" dirty="0" smtClean="0">
                <a:solidFill>
                  <a:srgbClr val="000000"/>
                </a:solidFill>
              </a:rPr>
              <a:t>gestattet</a:t>
            </a:r>
            <a:endParaRPr lang="de-DE" sz="1800" dirty="0">
              <a:solidFill>
                <a:srgbClr val="000000"/>
              </a:solidFill>
            </a:endParaRPr>
          </a:p>
        </p:txBody>
      </p:sp>
      <p:sp>
        <p:nvSpPr>
          <p:cNvPr id="13" name="Textplatzhalter 2"/>
          <p:cNvSpPr>
            <a:spLocks noGrp="1"/>
          </p:cNvSpPr>
          <p:nvPr>
            <p:ph type="body" sz="quarter" idx="16"/>
          </p:nvPr>
        </p:nvSpPr>
        <p:spPr>
          <a:xfrm>
            <a:off x="3465542" y="4626407"/>
            <a:ext cx="2457370" cy="1200329"/>
          </a:xfrm>
        </p:spPr>
        <p:txBody>
          <a:bodyPr/>
          <a:lstStyle/>
          <a:p>
            <a:pPr marL="0" lvl="0" indent="0">
              <a:spcAft>
                <a:spcPts val="2000"/>
              </a:spcAft>
              <a:buSzPct val="100000"/>
              <a:buNone/>
            </a:pPr>
            <a:r>
              <a:rPr lang="de-DE" sz="1800" dirty="0" smtClean="0"/>
              <a:t>Erwerbstätigkeit </a:t>
            </a:r>
            <a:r>
              <a:rPr lang="de-DE" sz="1800" dirty="0"/>
              <a:t>nur mit Zustimmung der  Ausländerbehörde </a:t>
            </a:r>
            <a:r>
              <a:rPr lang="de-DE" sz="1800" dirty="0" smtClean="0"/>
              <a:t>gestattet</a:t>
            </a:r>
            <a:endParaRPr lang="de-DE" sz="1800" dirty="0"/>
          </a:p>
        </p:txBody>
      </p:sp>
      <p:sp>
        <p:nvSpPr>
          <p:cNvPr id="14" name="Textplatzhalter 2"/>
          <p:cNvSpPr>
            <a:spLocks noGrp="1"/>
          </p:cNvSpPr>
          <p:nvPr>
            <p:ph type="body" sz="quarter" idx="16"/>
          </p:nvPr>
        </p:nvSpPr>
        <p:spPr>
          <a:xfrm>
            <a:off x="6234656" y="4626407"/>
            <a:ext cx="2457370" cy="646331"/>
          </a:xfrm>
        </p:spPr>
        <p:txBody>
          <a:bodyPr/>
          <a:lstStyle/>
          <a:p>
            <a:pPr marL="0" lvl="0" indent="0">
              <a:spcAft>
                <a:spcPts val="2000"/>
              </a:spcAft>
              <a:buSzPct val="100000"/>
              <a:buNone/>
            </a:pPr>
            <a:r>
              <a:rPr lang="de-DE" sz="1800" dirty="0"/>
              <a:t>Erwerbstätigkeit nicht gestattet</a:t>
            </a:r>
          </a:p>
        </p:txBody>
      </p:sp>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603" y="3632093"/>
            <a:ext cx="2924266" cy="833416"/>
          </a:xfrm>
          <a:prstGeom prst="rect">
            <a:avLst/>
          </a:prstGeom>
        </p:spPr>
      </p:pic>
    </p:spTree>
    <p:extLst>
      <p:ext uri="{BB962C8B-B14F-4D97-AF65-F5344CB8AC3E}">
        <p14:creationId xmlns:p14="http://schemas.microsoft.com/office/powerpoint/2010/main" val="840162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83" y="8466"/>
            <a:ext cx="9144630" cy="5317200"/>
          </a:xfrm>
          <a:prstGeom prst="rect">
            <a:avLst/>
          </a:prstGeom>
        </p:spPr>
      </p:pic>
      <p:sp>
        <p:nvSpPr>
          <p:cNvPr id="2" name="Titel 1"/>
          <p:cNvSpPr>
            <a:spLocks noGrp="1"/>
          </p:cNvSpPr>
          <p:nvPr>
            <p:ph type="title"/>
          </p:nvPr>
        </p:nvSpPr>
        <p:spPr>
          <a:xfrm>
            <a:off x="644525" y="5688757"/>
            <a:ext cx="8370023" cy="743793"/>
          </a:xfrm>
        </p:spPr>
        <p:txBody>
          <a:bodyPr/>
          <a:lstStyle/>
          <a:p>
            <a:pPr>
              <a:lnSpc>
                <a:spcPts val="2900"/>
              </a:lnSpc>
            </a:pPr>
            <a:r>
              <a:rPr lang="de-DE" dirty="0" smtClean="0"/>
              <a:t>Unterstützung durch den gemeinsamen </a:t>
            </a:r>
            <a:br>
              <a:rPr lang="de-DE" dirty="0" smtClean="0"/>
            </a:br>
            <a:r>
              <a:rPr lang="de-DE" dirty="0" smtClean="0"/>
              <a:t>Arbeitgeber-Service der Agentur für Arbeit</a:t>
            </a:r>
            <a:endParaRPr lang="de-DE" dirty="0"/>
          </a:p>
        </p:txBody>
      </p:sp>
      <p:pic>
        <p:nvPicPr>
          <p:cNvPr id="8" name="Bildblen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0" y="0"/>
            <a:ext cx="9184359" cy="5345134"/>
          </a:xfrm>
          <a:prstGeom prst="rect">
            <a:avLst/>
          </a:prstGeom>
        </p:spPr>
      </p:pic>
    </p:spTree>
    <p:extLst>
      <p:ext uri="{BB962C8B-B14F-4D97-AF65-F5344CB8AC3E}">
        <p14:creationId xmlns:p14="http://schemas.microsoft.com/office/powerpoint/2010/main" val="3657925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elfolie mit kleiner Fläche und Bild">
  <a:themeElements>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itel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Trennfolie mit Bild">
  <a:themeElements>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renn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Trennfolie mit Bild">
  <a:themeElements>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renn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elfolie mit Subline und Bild">
  <a:themeElements>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itel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elfolie ohne Bild">
  <a:themeElements>
    <a:clrScheme name="Titelfolie ohne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itelfolie ohne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itelfolie ohne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haltsfolien">
  <a:themeElements>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Inhalts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rennfolie mit Bild">
  <a:themeElements>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renn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rennfolie ohne Bild">
  <a:themeElements>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renn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Hilfestellung">
  <a:themeElements>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renn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rennfolie mit Bild">
  <a:themeElements>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renn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Inhaltsfolien">
  <a:themeElements>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Inhalts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0955">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ntranetRollenTaxHTField0 xmlns="fc40d80a-8f89-4388-8e7a-431511112177">
      <Terms xmlns="http://schemas.microsoft.com/office/infopath/2007/PartnerControls"/>
    </IntranetRollenTaxHTField0>
    <Kurzbeschreibung xmlns="fc40d80a-8f89-4388-8e7a-431511112177" xsi:nil="true"/>
    <FederfuehrendesAktenzeichenTaxHTField0 xmlns="fc40d80a-8f89-4388-8e7a-431511112177">
      <Terms xmlns="http://schemas.microsoft.com/office/infopath/2007/PartnerControls">
        <TermInfo xmlns="http://schemas.microsoft.com/office/infopath/2007/PartnerControls">
          <TermName xmlns="http://schemas.microsoft.com/office/infopath/2007/PartnerControls">5402-Berufsberatung</TermName>
          <TermId xmlns="http://schemas.microsoft.com/office/infopath/2007/PartnerControls">94e52a89-a68d-40ab-a471-b98d76fbf9ca</TermId>
        </TermInfo>
      </Terms>
    </FederfuehrendesAktenzeichenTaxHTField0>
    <KeineIndizierung xmlns="fc40d80a-8f89-4388-8e7a-431511112177">false</KeineIndizierung>
    <Archivierungswuerdig xmlns="fc40d80a-8f89-4388-8e7a-431511112177">false</Archivierungswuerdig>
    <PublishingStartDate xmlns="http://schemas.microsoft.com/sharepoint/v3" xsi:nil="true"/>
    <VeroeffentlichungAktuelles xmlns="fc40d80a-8f89-4388-8e7a-431511112177">false</VeroeffentlichungAktuelles>
    <Zustaendigkeiten xmlns="fc40d80a-8f89-4388-8e7a-431511112177">
      <UserInfo>
        <DisplayName>i:0#.w|dst\b01100if22</DisplayName>
        <AccountId>614</AccountId>
        <AccountType/>
      </UserInfo>
    </Zustaendigkeiten>
    <TaxCatchAll xmlns="0a18449a-dd66-4b12-9adb-0df4fc2a71f6">
      <Value>491</Value>
      <Value>1797</Value>
    </TaxCatchAll>
    <FachlicheZustaendigkeit xmlns="fc40d80a-8f89-4388-8e7a-431511112177">
      <UserInfo>
        <DisplayName/>
        <AccountId xsi:nil="true"/>
        <AccountType/>
      </UserInfo>
    </FachlicheZustaendigkeit>
    <_dlc_ExpireDateSaved xmlns="http://schemas.microsoft.com/sharepoint/v3" xsi:nil="true"/>
    <Stand xmlns="fc40d80a-8f89-4388-8e7a-431511112177">2016-04-11T22:00:00+00:00</Stand>
    <MitfuehrendeAktenzeichenTaxHTField0 xmlns="fc40d80a-8f89-4388-8e7a-431511112177">
      <Terms xmlns="http://schemas.microsoft.com/office/infopath/2007/PartnerControls"/>
    </MitfuehrendeAktenzeichenTaxHTField0>
    <_dlc_ExpireDate xmlns="http://schemas.microsoft.com/sharepoint/v3">2018-01-11T23:00:00+00:00</_dlc_ExpireDate>
    <BAGueltigBis xmlns="fc40d80a-8f89-4388-8e7a-431511112177">2018-04-11T22:00:00+00:00</BAGueltigBis>
    <RaeumlicherGeltungsbereichTaxHTField0 xmlns="fc40d80a-8f89-4388-8e7a-431511112177">
      <Terms xmlns="http://schemas.microsoft.com/office/infopath/2007/PartnerControls">
        <TermInfo xmlns="http://schemas.microsoft.com/office/infopath/2007/PartnerControls">
          <TermName xmlns="http://schemas.microsoft.com/office/infopath/2007/PartnerControls">zentral</TermName>
          <TermId xmlns="http://schemas.microsoft.com/office/infopath/2007/PartnerControls">b40d445c-72b9-4f7a-ad06-ed34ad857622</TermId>
        </TermInfo>
      </Terms>
    </RaeumlicherGeltungsbereichTaxHTField0>
    <SchlagwortTaxHTField0 xmlns="fc40d80a-8f89-4388-8e7a-431511112177">
      <Terms xmlns="http://schemas.microsoft.com/office/infopath/2007/PartnerControls"/>
    </SchlagwortTaxHTField0>
    <AktuellesBis xmlns="fc40d80a-8f89-4388-8e7a-431511112177" xsi:nil="true"/>
    <ZeigeAufStartseite xmlns="fc40d80a-8f89-4388-8e7a-431511112177">false</ZeigeAufStartseite>
    <Archiviert xmlns="fc40d80a-8f89-4388-8e7a-431511112177">false</Archiviert>
  </documentManagement>
</p:properties>
</file>

<file path=customXml/item2.xml><?xml version="1.0" encoding="utf-8"?>
<ct:contentTypeSchema xmlns:ct="http://schemas.microsoft.com/office/2006/metadata/contentType" xmlns:ma="http://schemas.microsoft.com/office/2006/metadata/properties/metaAttributes" ct:_="" ma:_="" ma:contentTypeName="BA Generische Publikation" ma:contentTypeID="0x0101001CF96C0210194FB2B5E0D8BCB7BAF9230051B94A68393B564E8641F315D8EACAB7" ma:contentTypeVersion="13" ma:contentTypeDescription="Inhaltstyp für Generische Publikationen" ma:contentTypeScope="" ma:versionID="bd14b22473d3ca029bed5d35d5ef60fc">
  <xsd:schema xmlns:xsd="http://www.w3.org/2001/XMLSchema" xmlns:xs="http://www.w3.org/2001/XMLSchema" xmlns:p="http://schemas.microsoft.com/office/2006/metadata/properties" xmlns:ns1="fc40d80a-8f89-4388-8e7a-431511112177" xmlns:ns2="0a18449a-dd66-4b12-9adb-0df4fc2a71f6" xmlns:ns3="http://schemas.microsoft.com/sharepoint/v3" targetNamespace="http://schemas.microsoft.com/office/2006/metadata/properties" ma:root="true" ma:fieldsID="ec136439c7f83e88987dc80e86b9f6bc" ns1:_="" ns2:_="" ns3:_="">
    <xsd:import namespace="fc40d80a-8f89-4388-8e7a-431511112177"/>
    <xsd:import namespace="0a18449a-dd66-4b12-9adb-0df4fc2a71f6"/>
    <xsd:import namespace="http://schemas.microsoft.com/sharepoint/v3"/>
    <xsd:element name="properties">
      <xsd:complexType>
        <xsd:sequence>
          <xsd:element name="documentManagement">
            <xsd:complexType>
              <xsd:all>
                <xsd:element ref="ns1:FederfuehrendesAktenzeichenTaxHTField0" minOccurs="0"/>
                <xsd:element ref="ns1:MitfuehrendeAktenzeichenTaxHTField0" minOccurs="0"/>
                <xsd:element ref="ns1:RaeumlicherGeltungsbereichTaxHTField0" minOccurs="0"/>
                <xsd:element ref="ns1:SchlagwortTaxHTField0" minOccurs="0"/>
                <xsd:element ref="ns1:IntranetRollenTaxHTField0" minOccurs="0"/>
                <xsd:element ref="ns2:TaxCatchAll" minOccurs="0"/>
                <xsd:element ref="ns2:TaxCatchAllLabel" minOccurs="0"/>
                <xsd:element ref="ns1:Kurzbeschreibung" minOccurs="0"/>
                <xsd:element ref="ns1:Stand"/>
                <xsd:element ref="ns1:Zustaendigkeiten"/>
                <xsd:element ref="ns1:FachlicheZustaendigkeit" minOccurs="0"/>
                <xsd:element ref="ns1:VeroeffentlichungAktuelles" minOccurs="0"/>
                <xsd:element ref="ns1:AktuellesBis" minOccurs="0"/>
                <xsd:element ref="ns1:Archivierungswuerdig" minOccurs="0"/>
                <xsd:element ref="ns1:KeineIndizierung" minOccurs="0"/>
                <xsd:element ref="ns1:ZeigeAufStartseite" minOccurs="0"/>
                <xsd:element ref="ns3:PublishingStartDate" minOccurs="0"/>
                <xsd:element ref="ns1:BAGueltigBis"/>
                <xsd:element ref="ns1:Archiviert" minOccurs="0"/>
                <xsd:element ref="ns3:_dlc_ExpireDateSaved" minOccurs="0"/>
                <xsd:element ref="ns3:_dlc_ExpireDate" minOccurs="0"/>
                <xsd:element ref="ns3: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40d80a-8f89-4388-8e7a-431511112177" elementFormDefault="qualified">
    <xsd:import namespace="http://schemas.microsoft.com/office/2006/documentManagement/types"/>
    <xsd:import namespace="http://schemas.microsoft.com/office/infopath/2007/PartnerControls"/>
    <xsd:element name="FederfuehrendesAktenzeichenTaxHTField0" ma:index="0" ma:taxonomy="true" ma:internalName="FederfuehrendesAktenzeichenTaxHTField0" ma:taxonomyFieldName="FederfuehrendesAktenzeichen" ma:displayName="Federführendes Aktenzeichen" ma:fieldId="{ccbd9873-a26d-4aba-b056-544b8cd7a879}" ma:sspId="6ce76478-e3d2-4498-b46a-8f9b639766fc" ma:termSetId="b5859a61-b9eb-4078-afb9-237dff82494f" ma:anchorId="00000000-0000-0000-0000-000000000000" ma:open="true" ma:isKeyword="false">
      <xsd:complexType>
        <xsd:sequence>
          <xsd:element ref="pc:Terms" minOccurs="0" maxOccurs="1"/>
        </xsd:sequence>
      </xsd:complexType>
    </xsd:element>
    <xsd:element name="MitfuehrendeAktenzeichenTaxHTField0" ma:index="1" nillable="true" ma:taxonomy="true" ma:internalName="MitfuehrendeAktenzeichenTaxHTField0" ma:taxonomyFieldName="MitfuehrendeAktenzeichen" ma:displayName="Mitführende Aktenzeichen" ma:fieldId="{49773114-de4b-4124-8f8f-b645b59bce9a}" ma:taxonomyMulti="true" ma:sspId="6ce76478-e3d2-4498-b46a-8f9b639766fc" ma:termSetId="b5859a61-b9eb-4078-afb9-237dff82494f" ma:anchorId="00000000-0000-0000-0000-000000000000" ma:open="true" ma:isKeyword="false">
      <xsd:complexType>
        <xsd:sequence>
          <xsd:element ref="pc:Terms" minOccurs="0" maxOccurs="1"/>
        </xsd:sequence>
      </xsd:complexType>
    </xsd:element>
    <xsd:element name="RaeumlicherGeltungsbereichTaxHTField0" ma:index="2" ma:taxonomy="true" ma:internalName="RaeumlicherGeltungsbereichTaxHTField0" ma:taxonomyFieldName="RaeumlicherGeltungsbereich" ma:displayName="Räumlicher Geltungsbereich" ma:fieldId="{766d42c2-25d4-4f71-8e03-77911716cd83}" ma:taxonomyMulti="true" ma:sspId="6ce76478-e3d2-4498-b46a-8f9b639766fc" ma:termSetId="42702e00-234e-4c4a-bc9e-4be9e7f4e045" ma:anchorId="00000000-0000-0000-0000-000000000000" ma:open="true" ma:isKeyword="false">
      <xsd:complexType>
        <xsd:sequence>
          <xsd:element ref="pc:Terms" minOccurs="0" maxOccurs="1"/>
        </xsd:sequence>
      </xsd:complexType>
    </xsd:element>
    <xsd:element name="SchlagwortTaxHTField0" ma:index="3" nillable="true" ma:taxonomy="true" ma:internalName="SchlagwortTaxHTField0" ma:taxonomyFieldName="Schlagwort" ma:displayName="Schlagwörter" ma:fieldId="{6ea57f04-7750-452d-a113-6e8902740fdb}" ma:taxonomyMulti="true" ma:sspId="6ce76478-e3d2-4498-b46a-8f9b639766fc" ma:termSetId="c5d5c0da-04db-4942-bef1-f971808514cf" ma:anchorId="00000000-0000-0000-0000-000000000000" ma:open="true" ma:isKeyword="false">
      <xsd:complexType>
        <xsd:sequence>
          <xsd:element ref="pc:Terms" minOccurs="0" maxOccurs="1"/>
        </xsd:sequence>
      </xsd:complexType>
    </xsd:element>
    <xsd:element name="IntranetRollenTaxHTField0" ma:index="4" nillable="true" ma:taxonomy="true" ma:internalName="IntranetRollenTaxHTField0" ma:taxonomyFieldName="IntranetRollen" ma:displayName="IntranetRollen" ma:fieldId="{25cf01f4-be06-4208-ba2e-f001021bde12}" ma:taxonomyMulti="true" ma:sspId="6ce76478-e3d2-4498-b46a-8f9b639766fc" ma:termSetId="c5c7f617-80f9-45b6-b4f4-7f47bc8d6361" ma:anchorId="00000000-0000-0000-0000-000000000000" ma:open="true" ma:isKeyword="false">
      <xsd:complexType>
        <xsd:sequence>
          <xsd:element ref="pc:Terms" minOccurs="0" maxOccurs="1"/>
        </xsd:sequence>
      </xsd:complexType>
    </xsd:element>
    <xsd:element name="Kurzbeschreibung" ma:index="8" nillable="true" ma:displayName="Kurzbeschreibung" ma:internalName="Kurzbeschreibung">
      <xsd:simpleType>
        <xsd:restriction base="dms:Note">
          <xsd:maxLength value="600"/>
        </xsd:restriction>
      </xsd:simpleType>
    </xsd:element>
    <xsd:element name="Stand" ma:index="9" ma:displayName="Stand" ma:format="DateTime" ma:internalName="Stand">
      <xsd:simpleType>
        <xsd:restriction base="dms:DateTime"/>
      </xsd:simpleType>
    </xsd:element>
    <xsd:element name="Zustaendigkeiten" ma:index="11" ma:displayName="Zuständigkeiten" ma:list="UserInfo" ma:internalName="Zustaendigkeiten">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FachlicheZustaendigkeit" ma:index="12" nillable="true" ma:displayName="Fachliche Zuständigkeit" ma:list="UserInfo" ma:internalName="FachlicheZustaendigkei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eroeffentlichungAktuelles" ma:index="16" nillable="true" ma:displayName="Veröffentlichung Aktuelles" ma:default="False" ma:internalName="VeroeffentlichungAktuelles">
      <xsd:simpleType>
        <xsd:restriction base="dms:Boolean"/>
      </xsd:simpleType>
    </xsd:element>
    <xsd:element name="AktuellesBis" ma:index="17" nillable="true" ma:displayName="Aktuelles bis" ma:internalName="AktuellesBis">
      <xsd:simpleType>
        <xsd:restriction base="dms:DateTime"/>
      </xsd:simpleType>
    </xsd:element>
    <xsd:element name="Archivierungswuerdig" ma:index="18" nillable="true" ma:displayName="Archivierungswürdig" ma:default="False" ma:internalName="Archivierungswuerdig">
      <xsd:simpleType>
        <xsd:restriction base="dms:Boolean"/>
      </xsd:simpleType>
    </xsd:element>
    <xsd:element name="KeineIndizierung" ma:index="19" nillable="true" ma:displayName="Keine Indizierung" ma:default="False" ma:internalName="KeineIndizierung">
      <xsd:simpleType>
        <xsd:restriction base="dms:Boolean"/>
      </xsd:simpleType>
    </xsd:element>
    <xsd:element name="ZeigeAufStartseite" ma:index="20" nillable="true" ma:displayName="Auf Startseite Anzeigen" ma:default="False" ma:internalName="ZeigeAufStartseite">
      <xsd:simpleType>
        <xsd:restriction base="dms:Boolean"/>
      </xsd:simpleType>
    </xsd:element>
    <xsd:element name="BAGueltigBis" ma:index="22" ma:displayName="Gültig bis" ma:format="DateOnly" ma:internalName="BAGueltigBis">
      <xsd:simpleType>
        <xsd:restriction base="dms:DateTime"/>
      </xsd:simpleType>
    </xsd:element>
    <xsd:element name="Archiviert" ma:index="24" nillable="true" ma:displayName="Archiviert" ma:default="False" ma:hidden="true" ma:internalName="Archivier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a18449a-dd66-4b12-9adb-0df4fc2a71f6" elementFormDefault="qualified">
    <xsd:import namespace="http://schemas.microsoft.com/office/2006/documentManagement/types"/>
    <xsd:import namespace="http://schemas.microsoft.com/office/infopath/2007/PartnerControls"/>
    <xsd:element name="TaxCatchAll" ma:index="5" nillable="true" ma:displayName="Taxonomiespalte &quot;Alle abfangen&quot;" ma:description="" ma:hidden="true" ma:list="{73ee3fca-cf15-41aa-adc8-0fb78ae76a97}" ma:internalName="TaxCatchAll" ma:showField="CatchAllData" ma:web="0a18449a-dd66-4b12-9adb-0df4fc2a71f6">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iespalte &quot;Alle abfangen&quot;1" ma:description="" ma:hidden="true" ma:list="{73ee3fca-cf15-41aa-adc8-0fb78ae76a97}" ma:internalName="TaxCatchAllLabel" ma:readOnly="true" ma:showField="CatchAllDataLabel" ma:web="0a18449a-dd66-4b12-9adb-0df4fc2a71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1" nillable="true" ma:displayName="Gültig ab" ma:description="" ma:internalName="PublishingStartDate">
      <xsd:simpleType>
        <xsd:restriction base="dms:Unknown"/>
      </xsd:simpleType>
    </xsd:element>
    <xsd:element name="_dlc_ExpireDateSaved" ma:index="25" nillable="true" ma:displayName="Ursprüngliches Ablaufdatum" ma:hidden="true" ma:internalName="_dlc_ExpireDateSaved" ma:readOnly="true">
      <xsd:simpleType>
        <xsd:restriction base="dms:DateTime"/>
      </xsd:simpleType>
    </xsd:element>
    <xsd:element name="_dlc_ExpireDate" ma:index="26" nillable="true" ma:displayName="Ablaufdatum" ma:description="" ma:hidden="true" ma:indexed="true" ma:internalName="_dlc_ExpireDate" ma:readOnly="true">
      <xsd:simpleType>
        <xsd:restriction base="dms:DateTime"/>
      </xsd:simpleType>
    </xsd:element>
    <xsd:element name="_dlc_Exempt" ma:index="27" nillable="true" ma:displayName="Von der Richtlinie ausgenommen" ma:hidden="true" ma:internalName="_dlc_Exemp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Policy xmlns:p="office.server.policy" id="A6C74C97-CAE6-4E87-B2B0-7E66B14C2BF0" local="false">
  <p:Name>Wiedervorlage</p:Name>
  <p:Description/>
  <p:Statement/>
  <p:PolicyItems>
    <p:PolicyItem featureId="Microsoft.Office.RecordsManagement.PolicyFeatures.Expiration" staticId="0x0101001CF96C0210194FB2B5E0D8BCB7BAF923|793854149" UniqueId="b0dcbf8d-c084-419b-a76d-0fdab7a229b8">
      <p:Name>Retention</p:Name>
      <p:Description>Automatic scheduling of content for processing, and performing a retention action on content that has reached its due date.</p:Description>
      <p:CustomData>
        <Schedules nextStageId="4">
          <Schedule type="default">
            <stages>
              <data stageId="1">
                <formula id="Erste Wiedervorlage Ereignis"/>
                <action type="action" id="Erste Wiedervorlage Aktion"/>
              </data>
              <data stageId="2">
                <formula id="Archivierung Ereignis"/>
                <action type="action" id="Archivierung Aktion"/>
              </data>
              <data stageId="3">
                <formula id="Zweite Wiedervorlage Ereignis"/>
                <action type="action" id="Zweite Wiedervorlage Aktion"/>
              </data>
            </stages>
          </Schedule>
        </Schedules>
      </p:CustomData>
    </p:PolicyItem>
  </p:PolicyItems>
</p:Policy>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C855986D-FBBC-409D-B86A-223A6CC93E2D}">
  <ds:schemaRefs>
    <ds:schemaRef ds:uri="http://purl.org/dc/elements/1.1/"/>
    <ds:schemaRef ds:uri="http://schemas.microsoft.com/office/2006/metadata/properties"/>
    <ds:schemaRef ds:uri="http://schemas.microsoft.com/sharepoint/v3"/>
    <ds:schemaRef ds:uri="http://schemas.microsoft.com/office/infopath/2007/PartnerControls"/>
    <ds:schemaRef ds:uri="http://purl.org/dc/dcmitype/"/>
    <ds:schemaRef ds:uri="0a18449a-dd66-4b12-9adb-0df4fc2a71f6"/>
    <ds:schemaRef ds:uri="http://purl.org/dc/terms/"/>
    <ds:schemaRef ds:uri="http://www.w3.org/XML/1998/namespace"/>
    <ds:schemaRef ds:uri="fc40d80a-8f89-4388-8e7a-431511112177"/>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6D19C862-D225-4F61-9C88-31B3EBB30B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40d80a-8f89-4388-8e7a-431511112177"/>
    <ds:schemaRef ds:uri="0a18449a-dd66-4b12-9adb-0df4fc2a71f6"/>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F60F8A-810E-4BF6-B97F-0917C22A95A0}">
  <ds:schemaRefs>
    <ds:schemaRef ds:uri="office.server.policy"/>
  </ds:schemaRefs>
</ds:datastoreItem>
</file>

<file path=customXml/itemProps4.xml><?xml version="1.0" encoding="utf-8"?>
<ds:datastoreItem xmlns:ds="http://schemas.openxmlformats.org/officeDocument/2006/customXml" ds:itemID="{4135C5E5-339E-4416-AD2B-2F7D88430ED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2494</Words>
  <Application>Microsoft Office PowerPoint</Application>
  <PresentationFormat>Benutzerdefiniert</PresentationFormat>
  <Paragraphs>304</Paragraphs>
  <Slides>24</Slides>
  <Notes>23</Notes>
  <HiddenSlides>0</HiddenSlides>
  <MMClips>0</MMClips>
  <ScaleCrop>false</ScaleCrop>
  <HeadingPairs>
    <vt:vector size="4" baseType="variant">
      <vt:variant>
        <vt:lpstr>Design</vt:lpstr>
      </vt:variant>
      <vt:variant>
        <vt:i4>11</vt:i4>
      </vt:variant>
      <vt:variant>
        <vt:lpstr>Folientitel</vt:lpstr>
      </vt:variant>
      <vt:variant>
        <vt:i4>24</vt:i4>
      </vt:variant>
    </vt:vector>
  </HeadingPairs>
  <TitlesOfParts>
    <vt:vector size="35" baseType="lpstr">
      <vt:lpstr>Titelfolie mit kleiner Fläche und Bild</vt:lpstr>
      <vt:lpstr>Titelfolie mit Subline und Bild</vt:lpstr>
      <vt:lpstr>Titelfolie ohne Bild</vt:lpstr>
      <vt:lpstr>Inhaltsfolien</vt:lpstr>
      <vt:lpstr>Trennfolie mit Bild</vt:lpstr>
      <vt:lpstr>Trennfolie ohne Bild</vt:lpstr>
      <vt:lpstr>Hilfestellung</vt:lpstr>
      <vt:lpstr>1_Trennfolie mit Bild</vt:lpstr>
      <vt:lpstr>1_Inhaltsfolien</vt:lpstr>
      <vt:lpstr>2_Trennfolie mit Bild</vt:lpstr>
      <vt:lpstr>3_Trennfolie mit Bild</vt:lpstr>
      <vt:lpstr>Beschäftigung geflüchteter Menschen</vt:lpstr>
      <vt:lpstr>Asylverfahren und Altersstruktur</vt:lpstr>
      <vt:lpstr>Qualifikationsstruktur</vt:lpstr>
      <vt:lpstr>Welche Personenkreise werden nach dem Aufenthaltsgesetz unterschieden?</vt:lpstr>
      <vt:lpstr>Welche Personenkreise werden nach dem Aufenthaltsgesetz unterschieden?</vt:lpstr>
      <vt:lpstr>Welche Personenkreise werden nach dem Aufenthaltsgesetz unterschieden? </vt:lpstr>
      <vt:lpstr>Welche Personenkreise werden nach dem Aufenthaltsgesetz unterschieden? </vt:lpstr>
      <vt:lpstr>Woran ist erkennbar, ob ein geflüchteter Mensch eine Beschäftigung aufnehmen darf? </vt:lpstr>
      <vt:lpstr>Unterstützung durch den gemeinsamen  Arbeitgeber-Service der Agentur für Arbeit</vt:lpstr>
      <vt:lpstr>In welchen Fällen kann der gemeinsame Arbeitgeber-Service (AG-S) der Agentur für Arbeit weiterhelfen?</vt:lpstr>
      <vt:lpstr>1. Hilfe bei der Einstellung</vt:lpstr>
      <vt:lpstr>Betrieb möchte Asylbewerber/in oder Geduldete/n,  einstellen.</vt:lpstr>
      <vt:lpstr>Was ist zu tun, bevor Asylbewerber/innen oder Geduldete beschäftigt werden können?    </vt:lpstr>
      <vt:lpstr>Warum wird die Bundesagentur für Arbeit vor Erteilung der Erlaubnis auf Beschäftigung beteiligt?</vt:lpstr>
      <vt:lpstr>Was versteht man unter einer Vorrangprüfung?</vt:lpstr>
      <vt:lpstr>Welchen Einfluss hat die Aufenthaltsdauer auf die Zustimmungspflicht der BA?</vt:lpstr>
      <vt:lpstr>2. Unterstützung bei der Vermittlung</vt:lpstr>
      <vt:lpstr>Sie wollen sich über Besonderheiten und Voraussetzungen zur Beschäftigung oder Ausbildung von Asylbewerber/innen  oder Geduldeten informieren?</vt:lpstr>
      <vt:lpstr>Was muss bei der Ausbildung von Asylbewerber/innnen oder Geduldete/n beachtet werden.</vt:lpstr>
      <vt:lpstr>Dürfen Asylbewerber/innen und Geduldete als Praktikant/in in einem Unternehmen tätig werden?</vt:lpstr>
      <vt:lpstr>3. Prüfung von Fördermöglichkeiten</vt:lpstr>
      <vt:lpstr>Welche individuellen Fördermöglichkeiten stehen  zur Verfügung, wenn Asylbewerber/innen oder Geduldete eingestellt werden.</vt:lpstr>
      <vt:lpstr>Welche individuellen Fördermöglichkeiten stehen  zur Verfügung, wenn Asylbewerber/innen oder Geduldete eine Ausbildung absolvieren wollen?</vt:lpstr>
      <vt:lpstr>   </vt:lpstr>
    </vt:vector>
  </TitlesOfParts>
  <Manager>Jose.Planas@arbeitsagentur.de</Manager>
  <Company>Bundesagentur für Arbeit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Masterpräsentation für Arbeitgeber: Beschäftigung geflüchteter Menschen</dc:title>
  <dc:creator>planasj</dc:creator>
  <cp:lastModifiedBy>StaudteM</cp:lastModifiedBy>
  <cp:revision>1085</cp:revision>
  <cp:lastPrinted>2016-06-17T13:34:01Z</cp:lastPrinted>
  <dcterms:created xsi:type="dcterms:W3CDTF">2006-11-23T14:48:20Z</dcterms:created>
  <dcterms:modified xsi:type="dcterms:W3CDTF">2016-06-17T13:38:57Z</dcterms:modified>
  <cp:contentStatus>Version 140410</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itfuehrendeAktenzeichen">
    <vt:lpwstr/>
  </property>
  <property fmtid="{D5CDD505-2E9C-101B-9397-08002B2CF9AE}" pid="3" name="_dlc_policyId">
    <vt:lpwstr>0x0101001CF96C0210194FB2B5E0D8BCB7BAF923|793854149</vt:lpwstr>
  </property>
  <property fmtid="{D5CDD505-2E9C-101B-9397-08002B2CF9AE}" pid="4" name="ContentTypeId">
    <vt:lpwstr>0x0101001CF96C0210194FB2B5E0D8BCB7BAF9230051B94A68393B564E8641F315D8EACAB7</vt:lpwstr>
  </property>
  <property fmtid="{D5CDD505-2E9C-101B-9397-08002B2CF9AE}" pid="5" name="Schlagwort">
    <vt:lpwstr/>
  </property>
  <property fmtid="{D5CDD505-2E9C-101B-9397-08002B2CF9AE}" pid="6" name="FederfuehrendesAktenzeichen">
    <vt:lpwstr>1797;#5402-Berufsberatung|94e52a89-a68d-40ab-a471-b98d76fbf9ca</vt:lpwstr>
  </property>
  <property fmtid="{D5CDD505-2E9C-101B-9397-08002B2CF9AE}" pid="7" name="IntranetRollen">
    <vt:lpwstr/>
  </property>
  <property fmtid="{D5CDD505-2E9C-101B-9397-08002B2CF9AE}" pid="8" name="RaeumlicherGeltungsbereich">
    <vt:lpwstr>491;#zentral|b40d445c-72b9-4f7a-ad06-ed34ad857622</vt:lpwstr>
  </property>
  <property fmtid="{D5CDD505-2E9C-101B-9397-08002B2CF9AE}" pid="9" name="ItemRetentionFormula">
    <vt:lpwstr>&lt;formula id="Erste Wiedervorlage Ereignis" /&gt;</vt:lpwstr>
  </property>
</Properties>
</file>